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308" r:id="rId2"/>
    <p:sldId id="256" r:id="rId3"/>
    <p:sldId id="328" r:id="rId4"/>
    <p:sldId id="309" r:id="rId5"/>
    <p:sldId id="311" r:id="rId6"/>
    <p:sldId id="313" r:id="rId7"/>
    <p:sldId id="314" r:id="rId8"/>
    <p:sldId id="310" r:id="rId9"/>
    <p:sldId id="319" r:id="rId10"/>
    <p:sldId id="318" r:id="rId11"/>
    <p:sldId id="315" r:id="rId12"/>
    <p:sldId id="316" r:id="rId13"/>
    <p:sldId id="317" r:id="rId14"/>
    <p:sldId id="321" r:id="rId15"/>
    <p:sldId id="320" r:id="rId16"/>
    <p:sldId id="322" r:id="rId17"/>
    <p:sldId id="323" r:id="rId18"/>
    <p:sldId id="324" r:id="rId19"/>
    <p:sldId id="325" r:id="rId20"/>
    <p:sldId id="326" r:id="rId21"/>
    <p:sldId id="327" r:id="rId22"/>
    <p:sldId id="329" r:id="rId23"/>
    <p:sldId id="332" r:id="rId24"/>
    <p:sldId id="333" r:id="rId25"/>
    <p:sldId id="334" r:id="rId26"/>
    <p:sldId id="335" r:id="rId27"/>
    <p:sldId id="331" r:id="rId2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施钧舰" initials="SJJ" lastIdx="3" clrIdx="0">
    <p:extLst>
      <p:ext uri="{19B8F6BF-5375-455C-9EA6-DF929625EA0E}">
        <p15:presenceInfo xmlns:p15="http://schemas.microsoft.com/office/powerpoint/2012/main" userId="施钧舰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FF4B00"/>
    <a:srgbClr val="FFC000"/>
    <a:srgbClr val="E6EDF9"/>
    <a:srgbClr val="006666"/>
    <a:srgbClr val="00B0F0"/>
    <a:srgbClr val="92D050"/>
    <a:srgbClr val="F2AA84"/>
    <a:srgbClr val="156082"/>
    <a:srgbClr val="4C6C6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154" autoAdjust="0"/>
    <p:restoredTop sz="96081"/>
  </p:normalViewPr>
  <p:slideViewPr>
    <p:cSldViewPr snapToGrid="0">
      <p:cViewPr varScale="1">
        <p:scale>
          <a:sx n="97" d="100"/>
          <a:sy n="97" d="100"/>
        </p:scale>
        <p:origin x="216" y="102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commentAuthors" Target="commentAuthor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E9A919-B5A9-421C-B1F7-EDD1C3C8C989}" type="datetimeFigureOut">
              <a:rPr lang="zh-CN" altLang="en-US" smtClean="0"/>
              <a:t>2025/6/21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3EEC52-8A02-48BB-94D1-1BCF0B461B2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60322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54853E-CC43-D944-E2CE-9FB85BA6EA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386F5875-30AF-166E-A8AA-6B9625536B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0443A6CD-003C-5589-6AF8-43CAA7287F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C3A2B5F-1456-C4CC-863D-417CFA11B0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3EEC52-8A02-48BB-94D1-1BCF0B461B25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16286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17351B-1ABA-2DC8-75B5-EF98182DFB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DDC1F82C-CB6C-0C36-D5B4-3A1F71254FB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2F1F5923-2A2A-2AB7-251F-326F352805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8CC97BD-DB28-42BF-F671-A0AF368AF82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3EEC52-8A02-48BB-94D1-1BCF0B461B25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32346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4E0F5B-D679-7EA1-95CA-A774AEE82B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59FCA8C1-E5C3-1A4C-289A-FE849775E65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E465AA00-0B00-57A5-32F2-97912907BD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02ED7AC-E386-B885-98A6-BEBCB4CB763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3EEC52-8A02-48BB-94D1-1BCF0B461B25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6396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59A13F-FE2B-8233-96C7-40DC3A7F3E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07305E55-C9FE-B32B-49BE-1A0F03C4860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F638D59F-EF75-4ABD-B681-82E4A660AF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BE99692-EDE0-05E4-BE83-17B0B6306DE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3EEC52-8A02-48BB-94D1-1BCF0B461B25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82517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E7BF02-5146-BD85-B1E6-AAF915377C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BF9D3502-93DA-378A-40C9-B6C37728C6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5A971523-659D-CE0C-BAC0-C4018B75D1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DD0009B-CB7F-CEA2-E6D0-2BBB8E861FF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3EEC52-8A02-48BB-94D1-1BCF0B461B25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80848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F18A1E-F4D1-FA59-322D-0A11A0CB5D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F2C74370-B1E2-80AF-B256-E7C81C414B6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19E092C0-7848-25B1-0430-7478D470E6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E18AB98-5108-648D-7867-035C207887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3EEC52-8A02-48BB-94D1-1BCF0B461B25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24944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12F9B5-F9E4-3EE9-EF65-3F721D9910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6ED9C77D-99B7-20BC-C620-9B9C974E4A6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3B79555A-578A-A28C-18D7-861C20FAFD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BE6695C-DE58-AB70-53ED-F1B050D261D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3EEC52-8A02-48BB-94D1-1BCF0B461B25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76666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AA20AD-1BDB-4EFA-DAC3-80F30AAF81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A676AB51-92E8-C4F7-0E2A-A784AE9D02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04AA6226-57EB-F15B-FD10-A05E3A7F99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F4CD697-27DC-1837-3704-901BED6B1D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3EEC52-8A02-48BB-94D1-1BCF0B461B25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30737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883BD1-72FD-85E5-AE39-66CE23055B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FCBDF2A2-AF0E-617F-4607-A28B79A0A03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0D67DD7D-D8E7-7336-CA4B-201A2232E6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35E1137-B75B-69D6-A905-DBAE2068262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3EEC52-8A02-48BB-94D1-1BCF0B461B25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47623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0ED182-CAAD-2491-91E8-2608F050A2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1B2643AF-5E55-6C5C-53A4-BB3612B3E69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77B0CE7E-531D-DDCD-7D1C-2CCEEEA64B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F6BACB6-1D5B-BDC9-12B7-338BABACD2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3EEC52-8A02-48BB-94D1-1BCF0B461B25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97739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E62486-0047-3A02-A66E-F7E4BEB1FB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3EB75488-A067-81C8-AD6F-9B4FD7DF07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DE379F45-7E70-6B88-3C27-1F49B1EE71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3B680C0-E2D5-C735-EEE1-8B6BC6183A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3EEC52-8A02-48BB-94D1-1BCF0B461B25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53606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BC45DD-91FF-861E-CBF9-2DF6657CB0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1D5726F2-89D8-3072-5D55-4CE0416821E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EF198142-812C-F903-221D-C3392D9944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EAA5D2E-9D75-DE2E-2B9D-B000EF486BA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3EEC52-8A02-48BB-94D1-1BCF0B461B25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24949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3ECAB9-AF9B-317D-3BDD-C50B92EEEB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5D1F9056-0D13-76AE-4123-5F4C65AAD4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C9DB00C5-0CB5-0B79-1004-048C19955B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C9E45AA-0E19-D67A-C562-8A6B660F0FF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3EEC52-8A02-48BB-94D1-1BCF0B461B25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145475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5FD3E2-3754-72F8-6CFD-DA092EE158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3688D60A-F3CC-1067-6278-BAA2F0539D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2A83DDCA-7D9B-17BF-AEEE-69D478B16F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A064C45-36DA-53EE-6856-08BEF32D951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3EEC52-8A02-48BB-94D1-1BCF0B461B25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71730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A51F54-A320-4A0A-7840-4E45EC54E7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6F562C08-CE45-4A20-326A-AD7053048E8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9AD9F486-528F-DCEA-6F79-C568C7BFDD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A025EFB-E618-1717-1946-74F36378CBA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3EEC52-8A02-48BB-94D1-1BCF0B461B25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553743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ECDCED-0385-10B9-18AF-6120E80D3C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22C30750-85F0-CC5B-297F-8728A37148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76A14196-3DF3-F98D-2D5D-3C1C86E9D2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CC01336-0F3C-1162-3DD3-4B640D513C2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3EEC52-8A02-48BB-94D1-1BCF0B461B25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699255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CD1BFD-71C5-AD42-575E-30C0EDD21F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BC81DCA8-69C0-5EF6-A5AC-9A87BF16F7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4847F308-6FDC-6D33-DE4A-1103F1C9B0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9525907-7A26-6F48-F5CF-693E7B3ECD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3EEC52-8A02-48BB-94D1-1BCF0B461B25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015215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BF0E07-B6B8-6390-60EC-0D4A5D584D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F0647ED6-49A5-8F06-0F53-354B003565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0931F034-1D6D-AE50-E011-53E5F634AB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E23A520-6167-1C6A-1D7A-437995CC4FD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3EEC52-8A02-48BB-94D1-1BCF0B461B25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53259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7E8021-207A-6494-49F7-DE83EF30F9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FF413DE1-59CB-088F-C710-0598D055D35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E001EBDE-CC07-72A8-5174-A9B09F796A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79B5B93-9DBA-7BC8-22B1-A1E90A0F563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3EEC52-8A02-48BB-94D1-1BCF0B461B25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92471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F15100-234E-BB7E-D029-BDAEFF6A49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A103526-370F-EBA9-EFAB-3492E1353E4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8B9C739B-F3AD-8B9D-4B3B-43AD3FDF03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2FDA5CC-8A30-C822-E256-F764147E351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3EEC52-8A02-48BB-94D1-1BCF0B461B25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73763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861156-0218-C46A-817D-6A9F275B25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20C9A4B3-E888-3D40-F9BB-91E0441606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65D6FC9A-5536-4AAB-8C87-10F7FE58C6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385C300-9CD1-A14F-402E-A00C7DB6792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3EEC52-8A02-48BB-94D1-1BCF0B461B25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88107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8F04BC-9FDE-071F-422B-FD74CF9136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9592F1FE-AF92-5DF8-07DE-E2A296678C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0520D35F-6BB6-7448-7CAB-814387D82A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3D5BD60-C115-7EC5-0A84-21E5B43F468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3EEC52-8A02-48BB-94D1-1BCF0B461B25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6773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614212-81A3-0CA2-E4AB-1D4F4119FF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01FE6E53-FC4F-0A3A-A086-8133AE7BDBA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0099ADE-ECB0-2BD9-9164-1B9BD80B50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C7BCAD0-3844-6AF7-299B-6AD4065C99B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3EEC52-8A02-48BB-94D1-1BCF0B461B25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45120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F14123-C4CF-7BA6-7BCD-B811F8129A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B0E6BAA9-5B2B-3412-47B9-C2B8249836F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9C1A4115-92B8-EB46-FC9E-DA38D0A7DD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0A47E21-0290-A89F-1F26-65E333ADA1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3EEC52-8A02-48BB-94D1-1BCF0B461B25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53380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45A200-8081-86A9-E33A-A16D6512C0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AADE4912-3626-F644-1EC5-A960C4A57A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CE94D6BA-3A9A-02EF-5A25-EF42FA7FC8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47F0C53-19A7-624F-58E0-77071221BE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3EEC52-8A02-48BB-94D1-1BCF0B461B25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18100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A895796-A30B-F040-6395-99EF390D08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41D34C3-503D-29B7-BF12-DAF530ED6E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7DFDA83-5C0B-EA75-E72A-D779CB23CF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958E3-5663-44E2-A64E-BF82E18BAB10}" type="datetimeFigureOut">
              <a:rPr lang="zh-CN" altLang="en-US" smtClean="0"/>
              <a:t>2025/6/21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043B6BB-71FF-3F7C-0580-DCCCBAB510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632C611-8D20-34B6-0741-1D115B7F7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A22DD-9A8C-45D4-809E-6C74983043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37466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D6B049-ACC4-9119-2D66-3503FDBA1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546B9D7-D79C-7618-4FD3-17CE2BCB81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CDD3360-7577-9F32-4BEF-E1A5B24665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958E3-5663-44E2-A64E-BF82E18BAB10}" type="datetimeFigureOut">
              <a:rPr lang="zh-CN" altLang="en-US" smtClean="0"/>
              <a:t>2025/6/21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F234A5E-CC35-9F7F-57F4-184138167E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A6F7689-6112-ECA3-08B4-D8C33F073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A22DD-9A8C-45D4-809E-6C74983043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17720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985EFDF0-967B-D547-12E4-C0456BE5620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5AA6CC1-6644-7BE9-6080-85DE64D216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E30E2B9-C169-DE7E-9B62-1FE75D8543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958E3-5663-44E2-A64E-BF82E18BAB10}" type="datetimeFigureOut">
              <a:rPr lang="zh-CN" altLang="en-US" smtClean="0"/>
              <a:t>2025/6/21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9928949-EA02-AF3C-14FB-C4E1622E86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046785C-E426-4922-7EE3-4B2EF5D2B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A22DD-9A8C-45D4-809E-6C74983043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00109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D12824-7F51-B9A0-759E-E9FDF3944B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BB8E1D8-F514-7884-BEB5-3B1E7111FE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B609198-14A2-6003-6FD8-8B05E2CBFB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958E3-5663-44E2-A64E-BF82E18BAB10}" type="datetimeFigureOut">
              <a:rPr lang="zh-CN" altLang="en-US" smtClean="0"/>
              <a:t>2025/6/21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D572750-3EA3-8BCA-EA8C-E75CAAACFB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44FD0C6-DE5F-0C79-2F49-F5CCDC95E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A22DD-9A8C-45D4-809E-6C74983043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32122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8D60E5-F37C-2052-C85B-18EA7AAAD9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FC9C9FF-1B41-0550-F0E4-DF6073B6AB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D745827-1CE5-6428-A6EC-CBEDC14413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958E3-5663-44E2-A64E-BF82E18BAB10}" type="datetimeFigureOut">
              <a:rPr lang="zh-CN" altLang="en-US" smtClean="0"/>
              <a:t>2025/6/21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E393815-ACFE-088A-25DA-D917448DF7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D5B4AD1-A663-105D-9B31-7C42EC3F1B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A22DD-9A8C-45D4-809E-6C74983043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15007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F1178A6-0583-D333-12D4-6F09487F02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0AF239E-6925-C363-93AC-8BE4C09175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8CAD372-3377-7AB6-BAE2-29DAE61562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ADA2B85-715E-11F5-73C7-71349A56BF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958E3-5663-44E2-A64E-BF82E18BAB10}" type="datetimeFigureOut">
              <a:rPr lang="zh-CN" altLang="en-US" smtClean="0"/>
              <a:t>2025/6/21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95B82FF-98B9-D6A4-B3CC-AD7E7D4799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4D10F9E-F955-2706-9546-7F3AD0D98A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A22DD-9A8C-45D4-809E-6C74983043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5411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161D8B9-CC98-D34F-D46A-8E7CB580C2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980154A-0EF6-073A-DED0-910ED3B3D1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243071A-28B6-0CDA-4C36-A37F6AABF5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D3A5F1F-70E7-AE98-62C3-D01546DFEC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118BBDB-57BF-1626-C1BC-1FF9C767B38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D69D4B1A-4BB9-0FE8-224B-878E0D2C3F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958E3-5663-44E2-A64E-BF82E18BAB10}" type="datetimeFigureOut">
              <a:rPr lang="zh-CN" altLang="en-US" smtClean="0"/>
              <a:t>2025/6/21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64380D1A-D403-2055-1A62-F5C470CC8F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83C4DF0E-0E06-BD58-F7A5-76747C1DD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A22DD-9A8C-45D4-809E-6C74983043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34305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E021B8-11AD-F6B2-E99D-EA3034715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0A778931-21F3-FAC0-135E-EBE0565B48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958E3-5663-44E2-A64E-BF82E18BAB10}" type="datetimeFigureOut">
              <a:rPr lang="zh-CN" altLang="en-US" smtClean="0"/>
              <a:t>2025/6/21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78F7FDA-8F7E-313F-A8AC-F21B612BEE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B30F349-6A3F-4AFE-86D8-5EF2CA0C2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A22DD-9A8C-45D4-809E-6C74983043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89748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6C19663-8EA8-ECC9-5699-F34BD4B776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958E3-5663-44E2-A64E-BF82E18BAB10}" type="datetimeFigureOut">
              <a:rPr lang="zh-CN" altLang="en-US" smtClean="0"/>
              <a:t>2025/6/21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56CC57F-6D67-F48E-24E5-A53E1B9156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36C8F72-7F4C-2FC6-2D2D-37E761F72F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A22DD-9A8C-45D4-809E-6C74983043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94881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034D3CB-CF91-FBEB-018C-3E6BD485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BBB6FD5-E529-B378-55FF-3BA538EB99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1E7755A-2AD9-3DBD-6C96-E1383B3A7F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D820D66-EB66-D4EB-D856-4E53E5D45D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958E3-5663-44E2-A64E-BF82E18BAB10}" type="datetimeFigureOut">
              <a:rPr lang="zh-CN" altLang="en-US" smtClean="0"/>
              <a:t>2025/6/21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C93857A-219B-5051-BA74-67BE095EB0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FB543C4-9D83-A8DD-7F8D-7372FC192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A22DD-9A8C-45D4-809E-6C74983043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77017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EE9445-50CC-65AB-4BC4-A753A6F025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4710B752-D4DC-2EC4-E48D-B54A8D7C372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59C5123-1899-8133-DB37-D3912A39E0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374896F-ED06-16A7-8FF3-70C33A0AED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958E3-5663-44E2-A64E-BF82E18BAB10}" type="datetimeFigureOut">
              <a:rPr lang="zh-CN" altLang="en-US" smtClean="0"/>
              <a:t>2025/6/21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AB1CA84-3C63-83D0-10FC-9DF7C52F39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586C459-A737-4E2A-0A17-5BE829664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A22DD-9A8C-45D4-809E-6C74983043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56791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9C1CC879-CC7B-A316-2FB5-C62E7F9D2F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9560A63-167F-2EE4-4E80-62B3F127C7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5DAD2CF-8D94-51FB-B550-BEAB8960C36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26958E3-5663-44E2-A64E-BF82E18BAB10}" type="datetimeFigureOut">
              <a:rPr lang="zh-CN" altLang="en-US" smtClean="0"/>
              <a:t>2025/6/21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23E6EF4-9E45-6938-A2CD-03C36F21B2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066AF11-BAF5-B42F-CD9A-C80F1EEBE4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AEA22DD-9A8C-45D4-809E-6C74983043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9939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jpg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jpg"/><Relationship Id="rId5" Type="http://schemas.openxmlformats.org/officeDocument/2006/relationships/image" Target="../media/image18.jpg"/><Relationship Id="rId4" Type="http://schemas.openxmlformats.org/officeDocument/2006/relationships/image" Target="../media/image17.jp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microsoft.com/office/2007/relationships/media" Target="../media/media4.mp4"/><Relationship Id="rId7" Type="http://schemas.openxmlformats.org/officeDocument/2006/relationships/image" Target="../media/image20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notesSlide" Target="../notesSlides/notesSlide11.xml"/><Relationship Id="rId5" Type="http://schemas.openxmlformats.org/officeDocument/2006/relationships/slideLayout" Target="../slideLayouts/slideLayout1.xml"/><Relationship Id="rId4" Type="http://schemas.openxmlformats.org/officeDocument/2006/relationships/video" Target="../media/media4.mp4"/><Relationship Id="rId9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4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23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34.png"/><Relationship Id="rId7" Type="http://schemas.openxmlformats.org/officeDocument/2006/relationships/image" Target="../media/image3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35.png"/><Relationship Id="rId9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0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2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" Target="slide27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hyperlink" Target="../&#23398;&#20064;&#39033;&#30446;/InterFuser-main/lidar_pointcloud.html" TargetMode="Externa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microsoft.com/office/2007/relationships/media" Target="../media/media2.mp4"/><Relationship Id="rId7" Type="http://schemas.openxmlformats.org/officeDocument/2006/relationships/image" Target="../media/image6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1.xml"/><Relationship Id="rId4" Type="http://schemas.openxmlformats.org/officeDocument/2006/relationships/video" Target="../media/media2.mp4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E6DBD2-576A-19A0-D65E-15EE6AAA14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>
            <a:extLst>
              <a:ext uri="{FF2B5EF4-FFF2-40B4-BE49-F238E27FC236}">
                <a16:creationId xmlns:a16="http://schemas.microsoft.com/office/drawing/2014/main" id="{74E0E5DB-7E03-EB53-90C1-56127E94275C}"/>
              </a:ext>
            </a:extLst>
          </p:cNvPr>
          <p:cNvSpPr/>
          <p:nvPr/>
        </p:nvSpPr>
        <p:spPr>
          <a:xfrm>
            <a:off x="1079873" y="3141497"/>
            <a:ext cx="1832835" cy="2062005"/>
          </a:xfrm>
          <a:prstGeom prst="roundRect">
            <a:avLst>
              <a:gd name="adj" fmla="val 8096"/>
            </a:avLst>
          </a:prstGeom>
          <a:noFill/>
          <a:ln w="38100"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圆角矩形 4">
            <a:extLst>
              <a:ext uri="{FF2B5EF4-FFF2-40B4-BE49-F238E27FC236}">
                <a16:creationId xmlns:a16="http://schemas.microsoft.com/office/drawing/2014/main" id="{132168CF-6F2D-A3DD-FC27-6C6C1FFA1148}"/>
              </a:ext>
            </a:extLst>
          </p:cNvPr>
          <p:cNvSpPr/>
          <p:nvPr/>
        </p:nvSpPr>
        <p:spPr>
          <a:xfrm>
            <a:off x="1079873" y="863785"/>
            <a:ext cx="1832835" cy="1917154"/>
          </a:xfrm>
          <a:prstGeom prst="roundRect">
            <a:avLst>
              <a:gd name="adj" fmla="val 8096"/>
            </a:avLst>
          </a:prstGeom>
          <a:noFill/>
          <a:ln w="38100"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B49C96F-03C3-910C-9961-B04F69C66414}"/>
              </a:ext>
            </a:extLst>
          </p:cNvPr>
          <p:cNvSpPr/>
          <p:nvPr/>
        </p:nvSpPr>
        <p:spPr>
          <a:xfrm>
            <a:off x="1079874" y="680203"/>
            <a:ext cx="1832834" cy="41466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相机组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5D4AEFF-FAF9-1B13-51FC-AEFC8D921051}"/>
              </a:ext>
            </a:extLst>
          </p:cNvPr>
          <p:cNvSpPr/>
          <p:nvPr/>
        </p:nvSpPr>
        <p:spPr>
          <a:xfrm>
            <a:off x="1079874" y="2981546"/>
            <a:ext cx="1832834" cy="41466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数据雷达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91DEA24-BB40-145F-11E2-9FF7CC6C9EDA}"/>
              </a:ext>
            </a:extLst>
          </p:cNvPr>
          <p:cNvSpPr/>
          <p:nvPr/>
        </p:nvSpPr>
        <p:spPr>
          <a:xfrm>
            <a:off x="1204564" y="1226839"/>
            <a:ext cx="1583452" cy="41466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左相机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8E74036-7EC2-95BB-AAC0-1B8531D8938C}"/>
              </a:ext>
            </a:extLst>
          </p:cNvPr>
          <p:cNvSpPr/>
          <p:nvPr/>
        </p:nvSpPr>
        <p:spPr>
          <a:xfrm>
            <a:off x="1194592" y="1710144"/>
            <a:ext cx="1583452" cy="41466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中相机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E3B764A4-B4AC-8AEB-836C-42A941B671DF}"/>
              </a:ext>
            </a:extLst>
          </p:cNvPr>
          <p:cNvSpPr/>
          <p:nvPr/>
        </p:nvSpPr>
        <p:spPr>
          <a:xfrm>
            <a:off x="1194592" y="2223886"/>
            <a:ext cx="1583452" cy="41466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中相机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BF347D4A-0C8D-7A85-BD0C-3FE2798E9B21}"/>
              </a:ext>
            </a:extLst>
          </p:cNvPr>
          <p:cNvSpPr/>
          <p:nvPr/>
        </p:nvSpPr>
        <p:spPr>
          <a:xfrm>
            <a:off x="1194592" y="3519932"/>
            <a:ext cx="1583452" cy="41466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3D</a:t>
            </a:r>
            <a:r>
              <a:rPr lang="zh-CN" altLang="en-US" dirty="0">
                <a:solidFill>
                  <a:schemeClr val="tx1"/>
                </a:solidFill>
              </a:rPr>
              <a:t>雷达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3285F699-7F6D-FABE-B46D-37935E177EBA}"/>
              </a:ext>
            </a:extLst>
          </p:cNvPr>
          <p:cNvSpPr/>
          <p:nvPr/>
        </p:nvSpPr>
        <p:spPr>
          <a:xfrm>
            <a:off x="1204564" y="4081958"/>
            <a:ext cx="1583452" cy="41466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三通道直方图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BF91015D-263F-C3CD-C447-12592EB0323A}"/>
              </a:ext>
            </a:extLst>
          </p:cNvPr>
          <p:cNvSpPr/>
          <p:nvPr/>
        </p:nvSpPr>
        <p:spPr>
          <a:xfrm>
            <a:off x="1204564" y="4620344"/>
            <a:ext cx="1583452" cy="41466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BEV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4" name="三角形 23">
            <a:extLst>
              <a:ext uri="{FF2B5EF4-FFF2-40B4-BE49-F238E27FC236}">
                <a16:creationId xmlns:a16="http://schemas.microsoft.com/office/drawing/2014/main" id="{6AB7D4C7-B819-84E9-9C2F-641634948552}"/>
              </a:ext>
            </a:extLst>
          </p:cNvPr>
          <p:cNvSpPr/>
          <p:nvPr/>
        </p:nvSpPr>
        <p:spPr>
          <a:xfrm rot="10800000">
            <a:off x="1834244" y="3941668"/>
            <a:ext cx="324091" cy="120629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三角形 24">
            <a:extLst>
              <a:ext uri="{FF2B5EF4-FFF2-40B4-BE49-F238E27FC236}">
                <a16:creationId xmlns:a16="http://schemas.microsoft.com/office/drawing/2014/main" id="{E3846E10-08CE-576A-3D09-4D2EDB3D6676}"/>
              </a:ext>
            </a:extLst>
          </p:cNvPr>
          <p:cNvSpPr/>
          <p:nvPr/>
        </p:nvSpPr>
        <p:spPr>
          <a:xfrm rot="10800000">
            <a:off x="1834244" y="4499715"/>
            <a:ext cx="324091" cy="120629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" name="三角形 25">
            <a:extLst>
              <a:ext uri="{FF2B5EF4-FFF2-40B4-BE49-F238E27FC236}">
                <a16:creationId xmlns:a16="http://schemas.microsoft.com/office/drawing/2014/main" id="{961EEB0D-11EE-C0C5-A4B7-F5E8F89ABA55}"/>
              </a:ext>
            </a:extLst>
          </p:cNvPr>
          <p:cNvSpPr/>
          <p:nvPr/>
        </p:nvSpPr>
        <p:spPr>
          <a:xfrm rot="5400000">
            <a:off x="2690690" y="1845307"/>
            <a:ext cx="324091" cy="120629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A30B7193-45BC-E95D-8439-5CD2B49EC9CD}"/>
              </a:ext>
            </a:extLst>
          </p:cNvPr>
          <p:cNvSpPr/>
          <p:nvPr/>
        </p:nvSpPr>
        <p:spPr>
          <a:xfrm>
            <a:off x="2927085" y="1710143"/>
            <a:ext cx="1172404" cy="41466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集中视域</a:t>
            </a:r>
          </a:p>
        </p:txBody>
      </p:sp>
      <p:cxnSp>
        <p:nvCxnSpPr>
          <p:cNvPr id="31" name="直线连接符 30">
            <a:extLst>
              <a:ext uri="{FF2B5EF4-FFF2-40B4-BE49-F238E27FC236}">
                <a16:creationId xmlns:a16="http://schemas.microsoft.com/office/drawing/2014/main" id="{EC099497-F7D6-E8D8-1C83-24E414B1FC71}"/>
              </a:ext>
            </a:extLst>
          </p:cNvPr>
          <p:cNvCxnSpPr>
            <a:cxnSpLocks/>
          </p:cNvCxnSpPr>
          <p:nvPr/>
        </p:nvCxnSpPr>
        <p:spPr>
          <a:xfrm flipV="1">
            <a:off x="2778044" y="2431219"/>
            <a:ext cx="1483008" cy="1"/>
          </a:xfrm>
          <a:prstGeom prst="line">
            <a:avLst/>
          </a:prstGeom>
          <a:ln w="38100"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6" name="直线连接符 35">
            <a:extLst>
              <a:ext uri="{FF2B5EF4-FFF2-40B4-BE49-F238E27FC236}">
                <a16:creationId xmlns:a16="http://schemas.microsoft.com/office/drawing/2014/main" id="{87957213-12DB-8B21-47C7-6473669CB6B8}"/>
              </a:ext>
            </a:extLst>
          </p:cNvPr>
          <p:cNvCxnSpPr>
            <a:cxnSpLocks/>
          </p:cNvCxnSpPr>
          <p:nvPr/>
        </p:nvCxnSpPr>
        <p:spPr>
          <a:xfrm>
            <a:off x="2778044" y="1436683"/>
            <a:ext cx="1483008" cy="0"/>
          </a:xfrm>
          <a:prstGeom prst="line">
            <a:avLst/>
          </a:prstGeom>
          <a:ln w="38100"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7" name="直线连接符 36">
            <a:extLst>
              <a:ext uri="{FF2B5EF4-FFF2-40B4-BE49-F238E27FC236}">
                <a16:creationId xmlns:a16="http://schemas.microsoft.com/office/drawing/2014/main" id="{2C5AB01B-43FE-3AA0-6D1D-81E7C3AA72D5}"/>
              </a:ext>
            </a:extLst>
          </p:cNvPr>
          <p:cNvCxnSpPr>
            <a:cxnSpLocks/>
          </p:cNvCxnSpPr>
          <p:nvPr/>
        </p:nvCxnSpPr>
        <p:spPr>
          <a:xfrm flipV="1">
            <a:off x="4280504" y="1422597"/>
            <a:ext cx="0" cy="516515"/>
          </a:xfrm>
          <a:prstGeom prst="line">
            <a:avLst/>
          </a:prstGeom>
          <a:ln w="38100"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9" name="直线连接符 38">
            <a:extLst>
              <a:ext uri="{FF2B5EF4-FFF2-40B4-BE49-F238E27FC236}">
                <a16:creationId xmlns:a16="http://schemas.microsoft.com/office/drawing/2014/main" id="{B633EF44-7360-0927-AE43-3BC3CDE330B4}"/>
              </a:ext>
            </a:extLst>
          </p:cNvPr>
          <p:cNvCxnSpPr>
            <a:cxnSpLocks/>
          </p:cNvCxnSpPr>
          <p:nvPr/>
        </p:nvCxnSpPr>
        <p:spPr>
          <a:xfrm flipV="1">
            <a:off x="4267804" y="1939112"/>
            <a:ext cx="0" cy="516515"/>
          </a:xfrm>
          <a:prstGeom prst="line">
            <a:avLst/>
          </a:prstGeom>
          <a:ln w="38100"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43" name="矩形 42">
            <a:extLst>
              <a:ext uri="{FF2B5EF4-FFF2-40B4-BE49-F238E27FC236}">
                <a16:creationId xmlns:a16="http://schemas.microsoft.com/office/drawing/2014/main" id="{8D4C63CF-B66E-EC2D-6D02-650408CEAE58}"/>
              </a:ext>
            </a:extLst>
          </p:cNvPr>
          <p:cNvSpPr/>
          <p:nvPr/>
        </p:nvSpPr>
        <p:spPr>
          <a:xfrm>
            <a:off x="5025068" y="2897828"/>
            <a:ext cx="1442676" cy="75766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solidFill>
                  <a:schemeClr val="tx1"/>
                </a:solidFill>
              </a:rPr>
              <a:t>InterFuser</a:t>
            </a:r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44" name="肘形连接符 43">
            <a:extLst>
              <a:ext uri="{FF2B5EF4-FFF2-40B4-BE49-F238E27FC236}">
                <a16:creationId xmlns:a16="http://schemas.microsoft.com/office/drawing/2014/main" id="{68DEE10B-F450-E569-1520-A6D2207C7676}"/>
              </a:ext>
            </a:extLst>
          </p:cNvPr>
          <p:cNvCxnSpPr>
            <a:cxnSpLocks/>
            <a:stCxn id="27" idx="3"/>
            <a:endCxn id="43" idx="1"/>
          </p:cNvCxnSpPr>
          <p:nvPr/>
        </p:nvCxnSpPr>
        <p:spPr>
          <a:xfrm>
            <a:off x="4099489" y="1917477"/>
            <a:ext cx="925579" cy="1359181"/>
          </a:xfrm>
          <a:prstGeom prst="bentConnector3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5" name="肘形连接符 44">
            <a:extLst>
              <a:ext uri="{FF2B5EF4-FFF2-40B4-BE49-F238E27FC236}">
                <a16:creationId xmlns:a16="http://schemas.microsoft.com/office/drawing/2014/main" id="{2AC3E781-AE4B-F94F-166E-4616F7260455}"/>
              </a:ext>
            </a:extLst>
          </p:cNvPr>
          <p:cNvCxnSpPr>
            <a:cxnSpLocks/>
            <a:stCxn id="16" idx="3"/>
            <a:endCxn id="43" idx="1"/>
          </p:cNvCxnSpPr>
          <p:nvPr/>
        </p:nvCxnSpPr>
        <p:spPr>
          <a:xfrm flipV="1">
            <a:off x="2788016" y="3276658"/>
            <a:ext cx="2237052" cy="1551020"/>
          </a:xfrm>
          <a:prstGeom prst="bentConnector3">
            <a:avLst>
              <a:gd name="adj1" fmla="val 79521"/>
            </a:avLst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6" name="文本框 45">
            <a:extLst>
              <a:ext uri="{FF2B5EF4-FFF2-40B4-BE49-F238E27FC236}">
                <a16:creationId xmlns:a16="http://schemas.microsoft.com/office/drawing/2014/main" id="{174CD5BB-637D-3C9E-630D-D4D37260B041}"/>
              </a:ext>
            </a:extLst>
          </p:cNvPr>
          <p:cNvSpPr txBox="1"/>
          <p:nvPr/>
        </p:nvSpPr>
        <p:spPr>
          <a:xfrm>
            <a:off x="3838287" y="2552946"/>
            <a:ext cx="112082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RGB</a:t>
            </a:r>
            <a:r>
              <a:rPr kumimoji="1" lang="zh-CN" altLang="en-US" dirty="0"/>
              <a:t>图像</a:t>
            </a: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65B39F2C-A301-61C1-CF67-E74758CC6876}"/>
              </a:ext>
            </a:extLst>
          </p:cNvPr>
          <p:cNvSpPr txBox="1"/>
          <p:nvPr/>
        </p:nvSpPr>
        <p:spPr>
          <a:xfrm>
            <a:off x="3921042" y="4077537"/>
            <a:ext cx="110799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kumimoji="1"/>
            </a:lvl1pPr>
          </a:lstStyle>
          <a:p>
            <a:r>
              <a:rPr lang="zh-CN" altLang="en-US" dirty="0"/>
              <a:t>雷达点云</a:t>
            </a: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505AB392-5D01-828E-1881-6C51B0BAFB1F}"/>
              </a:ext>
            </a:extLst>
          </p:cNvPr>
          <p:cNvSpPr/>
          <p:nvPr/>
        </p:nvSpPr>
        <p:spPr>
          <a:xfrm>
            <a:off x="7731908" y="764494"/>
            <a:ext cx="2830044" cy="52322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L</a:t>
            </a:r>
            <a:r>
              <a:rPr lang="zh-CN" altLang="en-US" dirty="0"/>
              <a:t> </a:t>
            </a:r>
            <a:r>
              <a:rPr lang="en-US" altLang="zh-CN" dirty="0"/>
              <a:t>=</a:t>
            </a:r>
            <a:r>
              <a:rPr lang="zh-CN" altLang="en-US" dirty="0"/>
              <a:t> </a:t>
            </a:r>
            <a:r>
              <a:rPr lang="en-US" altLang="zh-CN" dirty="0"/>
              <a:t>10</a:t>
            </a:r>
            <a:r>
              <a:rPr lang="zh-CN" altLang="en-US" dirty="0"/>
              <a:t>的航迹点</a:t>
            </a:r>
          </a:p>
        </p:txBody>
      </p:sp>
      <p:grpSp>
        <p:nvGrpSpPr>
          <p:cNvPr id="49" name="Google Shape;2729;p41">
            <a:extLst>
              <a:ext uri="{FF2B5EF4-FFF2-40B4-BE49-F238E27FC236}">
                <a16:creationId xmlns:a16="http://schemas.microsoft.com/office/drawing/2014/main" id="{47D7B910-9266-3051-AA2D-EC8AEFD72D76}"/>
              </a:ext>
            </a:extLst>
          </p:cNvPr>
          <p:cNvGrpSpPr/>
          <p:nvPr/>
        </p:nvGrpSpPr>
        <p:grpSpPr>
          <a:xfrm>
            <a:off x="7916464" y="3791043"/>
            <a:ext cx="2328807" cy="2285266"/>
            <a:chOff x="5448328" y="610543"/>
            <a:chExt cx="2742702" cy="2742008"/>
          </a:xfrm>
        </p:grpSpPr>
        <p:sp>
          <p:nvSpPr>
            <p:cNvPr id="50" name="Google Shape;2730;p41">
              <a:extLst>
                <a:ext uri="{FF2B5EF4-FFF2-40B4-BE49-F238E27FC236}">
                  <a16:creationId xmlns:a16="http://schemas.microsoft.com/office/drawing/2014/main" id="{8226B580-9B31-0D7B-7047-E711CB5E9C60}"/>
                </a:ext>
              </a:extLst>
            </p:cNvPr>
            <p:cNvSpPr/>
            <p:nvPr/>
          </p:nvSpPr>
          <p:spPr>
            <a:xfrm>
              <a:off x="5448328" y="610543"/>
              <a:ext cx="274200" cy="274199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2731;p41">
              <a:extLst>
                <a:ext uri="{FF2B5EF4-FFF2-40B4-BE49-F238E27FC236}">
                  <a16:creationId xmlns:a16="http://schemas.microsoft.com/office/drawing/2014/main" id="{63163E73-AF45-8281-5489-9310A8D31161}"/>
                </a:ext>
              </a:extLst>
            </p:cNvPr>
            <p:cNvSpPr/>
            <p:nvPr/>
          </p:nvSpPr>
          <p:spPr>
            <a:xfrm>
              <a:off x="5722528" y="610543"/>
              <a:ext cx="274200" cy="274199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2732;p41">
              <a:extLst>
                <a:ext uri="{FF2B5EF4-FFF2-40B4-BE49-F238E27FC236}">
                  <a16:creationId xmlns:a16="http://schemas.microsoft.com/office/drawing/2014/main" id="{4197EC76-75FB-317E-C5F4-40F403AF3765}"/>
                </a:ext>
              </a:extLst>
            </p:cNvPr>
            <p:cNvSpPr/>
            <p:nvPr/>
          </p:nvSpPr>
          <p:spPr>
            <a:xfrm>
              <a:off x="5996728" y="610543"/>
              <a:ext cx="274200" cy="274199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dirty="0"/>
            </a:p>
          </p:txBody>
        </p:sp>
        <p:sp>
          <p:nvSpPr>
            <p:cNvPr id="53" name="Google Shape;2733;p41">
              <a:extLst>
                <a:ext uri="{FF2B5EF4-FFF2-40B4-BE49-F238E27FC236}">
                  <a16:creationId xmlns:a16="http://schemas.microsoft.com/office/drawing/2014/main" id="{85338BEE-BA7C-DB43-1487-599F5FCC6B6C}"/>
                </a:ext>
              </a:extLst>
            </p:cNvPr>
            <p:cNvSpPr/>
            <p:nvPr/>
          </p:nvSpPr>
          <p:spPr>
            <a:xfrm>
              <a:off x="6270928" y="610543"/>
              <a:ext cx="274200" cy="274199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4" name="Google Shape;2734;p41">
              <a:extLst>
                <a:ext uri="{FF2B5EF4-FFF2-40B4-BE49-F238E27FC236}">
                  <a16:creationId xmlns:a16="http://schemas.microsoft.com/office/drawing/2014/main" id="{B4847F04-6BF7-FA08-9020-52D82CC9A74A}"/>
                </a:ext>
              </a:extLst>
            </p:cNvPr>
            <p:cNvSpPr/>
            <p:nvPr/>
          </p:nvSpPr>
          <p:spPr>
            <a:xfrm>
              <a:off x="6545129" y="610543"/>
              <a:ext cx="274200" cy="274199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5" name="Google Shape;2735;p41">
              <a:extLst>
                <a:ext uri="{FF2B5EF4-FFF2-40B4-BE49-F238E27FC236}">
                  <a16:creationId xmlns:a16="http://schemas.microsoft.com/office/drawing/2014/main" id="{D2044F89-5C34-DC87-2369-1804521A3E73}"/>
                </a:ext>
              </a:extLst>
            </p:cNvPr>
            <p:cNvSpPr/>
            <p:nvPr/>
          </p:nvSpPr>
          <p:spPr>
            <a:xfrm>
              <a:off x="6819329" y="610543"/>
              <a:ext cx="274200" cy="274199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" name="Google Shape;2736;p41">
              <a:extLst>
                <a:ext uri="{FF2B5EF4-FFF2-40B4-BE49-F238E27FC236}">
                  <a16:creationId xmlns:a16="http://schemas.microsoft.com/office/drawing/2014/main" id="{0FDDF32C-7A8F-6D39-B89B-2C473230D285}"/>
                </a:ext>
              </a:extLst>
            </p:cNvPr>
            <p:cNvSpPr/>
            <p:nvPr/>
          </p:nvSpPr>
          <p:spPr>
            <a:xfrm>
              <a:off x="7093529" y="610543"/>
              <a:ext cx="274200" cy="274199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2737;p41">
              <a:extLst>
                <a:ext uri="{FF2B5EF4-FFF2-40B4-BE49-F238E27FC236}">
                  <a16:creationId xmlns:a16="http://schemas.microsoft.com/office/drawing/2014/main" id="{3853BF6B-3B2F-3CB7-2CD0-6A7BE93CAAEA}"/>
                </a:ext>
              </a:extLst>
            </p:cNvPr>
            <p:cNvSpPr/>
            <p:nvPr/>
          </p:nvSpPr>
          <p:spPr>
            <a:xfrm>
              <a:off x="7367728" y="610543"/>
              <a:ext cx="274200" cy="274199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2738;p41">
              <a:extLst>
                <a:ext uri="{FF2B5EF4-FFF2-40B4-BE49-F238E27FC236}">
                  <a16:creationId xmlns:a16="http://schemas.microsoft.com/office/drawing/2014/main" id="{88C2AC86-B619-66F4-A1AC-65C0E1D18484}"/>
                </a:ext>
              </a:extLst>
            </p:cNvPr>
            <p:cNvSpPr/>
            <p:nvPr/>
          </p:nvSpPr>
          <p:spPr>
            <a:xfrm>
              <a:off x="7641928" y="610543"/>
              <a:ext cx="274200" cy="274199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2739;p41">
              <a:extLst>
                <a:ext uri="{FF2B5EF4-FFF2-40B4-BE49-F238E27FC236}">
                  <a16:creationId xmlns:a16="http://schemas.microsoft.com/office/drawing/2014/main" id="{0E49C53E-0E89-1080-9127-E439A5565711}"/>
                </a:ext>
              </a:extLst>
            </p:cNvPr>
            <p:cNvSpPr/>
            <p:nvPr/>
          </p:nvSpPr>
          <p:spPr>
            <a:xfrm>
              <a:off x="7916128" y="610543"/>
              <a:ext cx="274200" cy="274199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2740;p41">
              <a:extLst>
                <a:ext uri="{FF2B5EF4-FFF2-40B4-BE49-F238E27FC236}">
                  <a16:creationId xmlns:a16="http://schemas.microsoft.com/office/drawing/2014/main" id="{49CE047B-B496-501A-EA79-1F2B065E8D26}"/>
                </a:ext>
              </a:extLst>
            </p:cNvPr>
            <p:cNvSpPr/>
            <p:nvPr/>
          </p:nvSpPr>
          <p:spPr>
            <a:xfrm>
              <a:off x="5448328" y="884742"/>
              <a:ext cx="274200" cy="274199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2741;p41">
              <a:extLst>
                <a:ext uri="{FF2B5EF4-FFF2-40B4-BE49-F238E27FC236}">
                  <a16:creationId xmlns:a16="http://schemas.microsoft.com/office/drawing/2014/main" id="{CED7F2BE-9EB7-E195-4141-8CD0F0E365D1}"/>
                </a:ext>
              </a:extLst>
            </p:cNvPr>
            <p:cNvSpPr/>
            <p:nvPr/>
          </p:nvSpPr>
          <p:spPr>
            <a:xfrm>
              <a:off x="5722528" y="884742"/>
              <a:ext cx="274200" cy="274199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2742;p41">
              <a:extLst>
                <a:ext uri="{FF2B5EF4-FFF2-40B4-BE49-F238E27FC236}">
                  <a16:creationId xmlns:a16="http://schemas.microsoft.com/office/drawing/2014/main" id="{E11DF6B4-D940-A17D-C6AA-C55524E2158F}"/>
                </a:ext>
              </a:extLst>
            </p:cNvPr>
            <p:cNvSpPr/>
            <p:nvPr/>
          </p:nvSpPr>
          <p:spPr>
            <a:xfrm>
              <a:off x="5996728" y="884742"/>
              <a:ext cx="274200" cy="274199"/>
            </a:xfrm>
            <a:prstGeom prst="rect">
              <a:avLst/>
            </a:prstGeom>
            <a:solidFill>
              <a:srgbClr val="E6EDF9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2743;p41">
              <a:extLst>
                <a:ext uri="{FF2B5EF4-FFF2-40B4-BE49-F238E27FC236}">
                  <a16:creationId xmlns:a16="http://schemas.microsoft.com/office/drawing/2014/main" id="{9F748429-FC47-8D28-E78A-7FBD3F9B365C}"/>
                </a:ext>
              </a:extLst>
            </p:cNvPr>
            <p:cNvSpPr/>
            <p:nvPr/>
          </p:nvSpPr>
          <p:spPr>
            <a:xfrm>
              <a:off x="6270928" y="884742"/>
              <a:ext cx="274200" cy="274199"/>
            </a:xfrm>
            <a:prstGeom prst="rect">
              <a:avLst/>
            </a:prstGeom>
            <a:solidFill>
              <a:srgbClr val="E6EDF9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2744;p41">
              <a:extLst>
                <a:ext uri="{FF2B5EF4-FFF2-40B4-BE49-F238E27FC236}">
                  <a16:creationId xmlns:a16="http://schemas.microsoft.com/office/drawing/2014/main" id="{DA9B131A-B757-DE09-79A0-CDE1C24D0811}"/>
                </a:ext>
              </a:extLst>
            </p:cNvPr>
            <p:cNvSpPr/>
            <p:nvPr/>
          </p:nvSpPr>
          <p:spPr>
            <a:xfrm>
              <a:off x="6545129" y="884742"/>
              <a:ext cx="274200" cy="274199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3" name="Google Shape;2745;p41">
              <a:extLst>
                <a:ext uri="{FF2B5EF4-FFF2-40B4-BE49-F238E27FC236}">
                  <a16:creationId xmlns:a16="http://schemas.microsoft.com/office/drawing/2014/main" id="{B6E80F6D-F435-AA7A-B040-13A92B2ACFE1}"/>
                </a:ext>
              </a:extLst>
            </p:cNvPr>
            <p:cNvSpPr/>
            <p:nvPr/>
          </p:nvSpPr>
          <p:spPr>
            <a:xfrm>
              <a:off x="6819329" y="884742"/>
              <a:ext cx="274200" cy="274199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2746;p41">
              <a:extLst>
                <a:ext uri="{FF2B5EF4-FFF2-40B4-BE49-F238E27FC236}">
                  <a16:creationId xmlns:a16="http://schemas.microsoft.com/office/drawing/2014/main" id="{0D6F0607-DACF-D4E8-BD19-AD2641FC9D00}"/>
                </a:ext>
              </a:extLst>
            </p:cNvPr>
            <p:cNvSpPr/>
            <p:nvPr/>
          </p:nvSpPr>
          <p:spPr>
            <a:xfrm>
              <a:off x="7093529" y="884742"/>
              <a:ext cx="274200" cy="274199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2747;p41">
              <a:extLst>
                <a:ext uri="{FF2B5EF4-FFF2-40B4-BE49-F238E27FC236}">
                  <a16:creationId xmlns:a16="http://schemas.microsoft.com/office/drawing/2014/main" id="{7DD1DD1B-7836-C74C-77C5-1980909885D6}"/>
                </a:ext>
              </a:extLst>
            </p:cNvPr>
            <p:cNvSpPr/>
            <p:nvPr/>
          </p:nvSpPr>
          <p:spPr>
            <a:xfrm>
              <a:off x="7367728" y="884742"/>
              <a:ext cx="274200" cy="274199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2748;p41">
              <a:extLst>
                <a:ext uri="{FF2B5EF4-FFF2-40B4-BE49-F238E27FC236}">
                  <a16:creationId xmlns:a16="http://schemas.microsoft.com/office/drawing/2014/main" id="{7AD13F71-3F67-5781-16FE-6EF0204B96AE}"/>
                </a:ext>
              </a:extLst>
            </p:cNvPr>
            <p:cNvSpPr/>
            <p:nvPr/>
          </p:nvSpPr>
          <p:spPr>
            <a:xfrm>
              <a:off x="7641928" y="884742"/>
              <a:ext cx="274200" cy="274199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2749;p41">
              <a:extLst>
                <a:ext uri="{FF2B5EF4-FFF2-40B4-BE49-F238E27FC236}">
                  <a16:creationId xmlns:a16="http://schemas.microsoft.com/office/drawing/2014/main" id="{BD4768B0-EFDC-476F-BB94-A26963EFF5E3}"/>
                </a:ext>
              </a:extLst>
            </p:cNvPr>
            <p:cNvSpPr/>
            <p:nvPr/>
          </p:nvSpPr>
          <p:spPr>
            <a:xfrm>
              <a:off x="7916128" y="884742"/>
              <a:ext cx="274200" cy="274199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2750;p41">
              <a:extLst>
                <a:ext uri="{FF2B5EF4-FFF2-40B4-BE49-F238E27FC236}">
                  <a16:creationId xmlns:a16="http://schemas.microsoft.com/office/drawing/2014/main" id="{DB1B4ED3-56C4-568F-F241-821373CD04CB}"/>
                </a:ext>
              </a:extLst>
            </p:cNvPr>
            <p:cNvSpPr/>
            <p:nvPr/>
          </p:nvSpPr>
          <p:spPr>
            <a:xfrm>
              <a:off x="5449028" y="1158941"/>
              <a:ext cx="274200" cy="274199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2751;p41">
              <a:extLst>
                <a:ext uri="{FF2B5EF4-FFF2-40B4-BE49-F238E27FC236}">
                  <a16:creationId xmlns:a16="http://schemas.microsoft.com/office/drawing/2014/main" id="{99A917B4-D95C-2323-B920-80531F2106CD}"/>
                </a:ext>
              </a:extLst>
            </p:cNvPr>
            <p:cNvSpPr/>
            <p:nvPr/>
          </p:nvSpPr>
          <p:spPr>
            <a:xfrm>
              <a:off x="5723229" y="1158941"/>
              <a:ext cx="274200" cy="274199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2752;p41">
              <a:extLst>
                <a:ext uri="{FF2B5EF4-FFF2-40B4-BE49-F238E27FC236}">
                  <a16:creationId xmlns:a16="http://schemas.microsoft.com/office/drawing/2014/main" id="{793189D7-7E0E-518F-14E8-6932B301BE9A}"/>
                </a:ext>
              </a:extLst>
            </p:cNvPr>
            <p:cNvSpPr/>
            <p:nvPr/>
          </p:nvSpPr>
          <p:spPr>
            <a:xfrm>
              <a:off x="5997429" y="1158941"/>
              <a:ext cx="274200" cy="274199"/>
            </a:xfrm>
            <a:prstGeom prst="rect">
              <a:avLst/>
            </a:prstGeom>
            <a:solidFill>
              <a:srgbClr val="E6EDF9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2753;p41">
              <a:extLst>
                <a:ext uri="{FF2B5EF4-FFF2-40B4-BE49-F238E27FC236}">
                  <a16:creationId xmlns:a16="http://schemas.microsoft.com/office/drawing/2014/main" id="{3494F689-A6B6-2C2E-813D-4E46C668E97E}"/>
                </a:ext>
              </a:extLst>
            </p:cNvPr>
            <p:cNvSpPr/>
            <p:nvPr/>
          </p:nvSpPr>
          <p:spPr>
            <a:xfrm>
              <a:off x="6271628" y="1158941"/>
              <a:ext cx="274200" cy="274199"/>
            </a:xfrm>
            <a:prstGeom prst="rect">
              <a:avLst/>
            </a:prstGeom>
            <a:solidFill>
              <a:srgbClr val="E6EDF9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2754;p41">
              <a:extLst>
                <a:ext uri="{FF2B5EF4-FFF2-40B4-BE49-F238E27FC236}">
                  <a16:creationId xmlns:a16="http://schemas.microsoft.com/office/drawing/2014/main" id="{890D549F-6FEC-B13F-8061-B902F476AA41}"/>
                </a:ext>
              </a:extLst>
            </p:cNvPr>
            <p:cNvSpPr/>
            <p:nvPr/>
          </p:nvSpPr>
          <p:spPr>
            <a:xfrm>
              <a:off x="6545828" y="1158941"/>
              <a:ext cx="274200" cy="274199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4" name="Google Shape;2755;p41">
              <a:extLst>
                <a:ext uri="{FF2B5EF4-FFF2-40B4-BE49-F238E27FC236}">
                  <a16:creationId xmlns:a16="http://schemas.microsoft.com/office/drawing/2014/main" id="{50E8EE7C-B7EB-9EE2-27DB-C74D97037B64}"/>
                </a:ext>
              </a:extLst>
            </p:cNvPr>
            <p:cNvSpPr/>
            <p:nvPr/>
          </p:nvSpPr>
          <p:spPr>
            <a:xfrm>
              <a:off x="6820028" y="1158941"/>
              <a:ext cx="274200" cy="274199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2756;p41">
              <a:extLst>
                <a:ext uri="{FF2B5EF4-FFF2-40B4-BE49-F238E27FC236}">
                  <a16:creationId xmlns:a16="http://schemas.microsoft.com/office/drawing/2014/main" id="{B99FE734-6978-8676-D2E0-A61E4DEC509D}"/>
                </a:ext>
              </a:extLst>
            </p:cNvPr>
            <p:cNvSpPr/>
            <p:nvPr/>
          </p:nvSpPr>
          <p:spPr>
            <a:xfrm>
              <a:off x="7094228" y="1158941"/>
              <a:ext cx="274200" cy="274199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2757;p41">
              <a:extLst>
                <a:ext uri="{FF2B5EF4-FFF2-40B4-BE49-F238E27FC236}">
                  <a16:creationId xmlns:a16="http://schemas.microsoft.com/office/drawing/2014/main" id="{2855BD5E-ED47-15CA-D0C3-73C114633ACD}"/>
                </a:ext>
              </a:extLst>
            </p:cNvPr>
            <p:cNvSpPr/>
            <p:nvPr/>
          </p:nvSpPr>
          <p:spPr>
            <a:xfrm>
              <a:off x="7368429" y="1158941"/>
              <a:ext cx="274200" cy="274199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2758;p41">
              <a:extLst>
                <a:ext uri="{FF2B5EF4-FFF2-40B4-BE49-F238E27FC236}">
                  <a16:creationId xmlns:a16="http://schemas.microsoft.com/office/drawing/2014/main" id="{B66A5E52-EB99-1454-2792-1B763FF18EF8}"/>
                </a:ext>
              </a:extLst>
            </p:cNvPr>
            <p:cNvSpPr/>
            <p:nvPr/>
          </p:nvSpPr>
          <p:spPr>
            <a:xfrm>
              <a:off x="7642629" y="1158941"/>
              <a:ext cx="274200" cy="274199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2759;p41">
              <a:extLst>
                <a:ext uri="{FF2B5EF4-FFF2-40B4-BE49-F238E27FC236}">
                  <a16:creationId xmlns:a16="http://schemas.microsoft.com/office/drawing/2014/main" id="{79AF2E9A-5EF1-BA63-9EB9-804D511A0440}"/>
                </a:ext>
              </a:extLst>
            </p:cNvPr>
            <p:cNvSpPr/>
            <p:nvPr/>
          </p:nvSpPr>
          <p:spPr>
            <a:xfrm>
              <a:off x="7916829" y="1158941"/>
              <a:ext cx="274200" cy="274199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2760;p41">
              <a:extLst>
                <a:ext uri="{FF2B5EF4-FFF2-40B4-BE49-F238E27FC236}">
                  <a16:creationId xmlns:a16="http://schemas.microsoft.com/office/drawing/2014/main" id="{D8AB6720-5915-0CAD-F157-A0EEBCF99141}"/>
                </a:ext>
              </a:extLst>
            </p:cNvPr>
            <p:cNvSpPr/>
            <p:nvPr/>
          </p:nvSpPr>
          <p:spPr>
            <a:xfrm>
              <a:off x="5449028" y="1433140"/>
              <a:ext cx="274200" cy="274199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2761;p41">
              <a:extLst>
                <a:ext uri="{FF2B5EF4-FFF2-40B4-BE49-F238E27FC236}">
                  <a16:creationId xmlns:a16="http://schemas.microsoft.com/office/drawing/2014/main" id="{1978A945-5BE2-7029-0B40-6AF4DFC56CA7}"/>
                </a:ext>
              </a:extLst>
            </p:cNvPr>
            <p:cNvSpPr/>
            <p:nvPr/>
          </p:nvSpPr>
          <p:spPr>
            <a:xfrm>
              <a:off x="5723229" y="1433140"/>
              <a:ext cx="274200" cy="274199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2762;p41">
              <a:extLst>
                <a:ext uri="{FF2B5EF4-FFF2-40B4-BE49-F238E27FC236}">
                  <a16:creationId xmlns:a16="http://schemas.microsoft.com/office/drawing/2014/main" id="{4E980062-0D20-540B-CF54-6E2BA4653294}"/>
                </a:ext>
              </a:extLst>
            </p:cNvPr>
            <p:cNvSpPr/>
            <p:nvPr/>
          </p:nvSpPr>
          <p:spPr>
            <a:xfrm>
              <a:off x="5997429" y="1433140"/>
              <a:ext cx="274200" cy="274199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2763;p41">
              <a:extLst>
                <a:ext uri="{FF2B5EF4-FFF2-40B4-BE49-F238E27FC236}">
                  <a16:creationId xmlns:a16="http://schemas.microsoft.com/office/drawing/2014/main" id="{3E90C7C9-7B4C-EAA7-8126-AFB0BC7202EC}"/>
                </a:ext>
              </a:extLst>
            </p:cNvPr>
            <p:cNvSpPr/>
            <p:nvPr/>
          </p:nvSpPr>
          <p:spPr>
            <a:xfrm>
              <a:off x="6271628" y="1433140"/>
              <a:ext cx="274200" cy="274199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764;p41">
              <a:extLst>
                <a:ext uri="{FF2B5EF4-FFF2-40B4-BE49-F238E27FC236}">
                  <a16:creationId xmlns:a16="http://schemas.microsoft.com/office/drawing/2014/main" id="{D8930089-5014-AE31-97EF-A4BA1E7A66E3}"/>
                </a:ext>
              </a:extLst>
            </p:cNvPr>
            <p:cNvSpPr/>
            <p:nvPr/>
          </p:nvSpPr>
          <p:spPr>
            <a:xfrm>
              <a:off x="6545828" y="1433140"/>
              <a:ext cx="274200" cy="274199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765;p41">
              <a:extLst>
                <a:ext uri="{FF2B5EF4-FFF2-40B4-BE49-F238E27FC236}">
                  <a16:creationId xmlns:a16="http://schemas.microsoft.com/office/drawing/2014/main" id="{0DB352B3-B5FC-B1AD-821B-8FCB7AA55811}"/>
                </a:ext>
              </a:extLst>
            </p:cNvPr>
            <p:cNvSpPr/>
            <p:nvPr/>
          </p:nvSpPr>
          <p:spPr>
            <a:xfrm>
              <a:off x="6820028" y="1433140"/>
              <a:ext cx="274200" cy="274199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766;p41">
              <a:extLst>
                <a:ext uri="{FF2B5EF4-FFF2-40B4-BE49-F238E27FC236}">
                  <a16:creationId xmlns:a16="http://schemas.microsoft.com/office/drawing/2014/main" id="{BB13018D-FC4C-7CE6-2681-314A1F27F56D}"/>
                </a:ext>
              </a:extLst>
            </p:cNvPr>
            <p:cNvSpPr/>
            <p:nvPr/>
          </p:nvSpPr>
          <p:spPr>
            <a:xfrm>
              <a:off x="7094228" y="1433140"/>
              <a:ext cx="274200" cy="274199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767;p41">
              <a:extLst>
                <a:ext uri="{FF2B5EF4-FFF2-40B4-BE49-F238E27FC236}">
                  <a16:creationId xmlns:a16="http://schemas.microsoft.com/office/drawing/2014/main" id="{20125255-793B-F243-7A9B-63B4BAE144DD}"/>
                </a:ext>
              </a:extLst>
            </p:cNvPr>
            <p:cNvSpPr/>
            <p:nvPr/>
          </p:nvSpPr>
          <p:spPr>
            <a:xfrm>
              <a:off x="7368429" y="1433140"/>
              <a:ext cx="274200" cy="274199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768;p41">
              <a:extLst>
                <a:ext uri="{FF2B5EF4-FFF2-40B4-BE49-F238E27FC236}">
                  <a16:creationId xmlns:a16="http://schemas.microsoft.com/office/drawing/2014/main" id="{760DB76C-A0AE-FA83-1B35-7DD38163053F}"/>
                </a:ext>
              </a:extLst>
            </p:cNvPr>
            <p:cNvSpPr/>
            <p:nvPr/>
          </p:nvSpPr>
          <p:spPr>
            <a:xfrm>
              <a:off x="7642629" y="1433140"/>
              <a:ext cx="274200" cy="274199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769;p41">
              <a:extLst>
                <a:ext uri="{FF2B5EF4-FFF2-40B4-BE49-F238E27FC236}">
                  <a16:creationId xmlns:a16="http://schemas.microsoft.com/office/drawing/2014/main" id="{FAAEC95E-E0CA-C97E-63D6-36CAEA56AA8D}"/>
                </a:ext>
              </a:extLst>
            </p:cNvPr>
            <p:cNvSpPr/>
            <p:nvPr/>
          </p:nvSpPr>
          <p:spPr>
            <a:xfrm>
              <a:off x="7916829" y="1433140"/>
              <a:ext cx="274200" cy="274199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770;p41">
              <a:extLst>
                <a:ext uri="{FF2B5EF4-FFF2-40B4-BE49-F238E27FC236}">
                  <a16:creationId xmlns:a16="http://schemas.microsoft.com/office/drawing/2014/main" id="{E3C1D7EB-6F83-9FEA-1EA4-5832CB20C353}"/>
                </a:ext>
              </a:extLst>
            </p:cNvPr>
            <p:cNvSpPr/>
            <p:nvPr/>
          </p:nvSpPr>
          <p:spPr>
            <a:xfrm>
              <a:off x="5449028" y="1707339"/>
              <a:ext cx="274200" cy="274199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771;p41">
              <a:extLst>
                <a:ext uri="{FF2B5EF4-FFF2-40B4-BE49-F238E27FC236}">
                  <a16:creationId xmlns:a16="http://schemas.microsoft.com/office/drawing/2014/main" id="{4CB186DA-07C4-3D61-FE8E-E71096EAAE6D}"/>
                </a:ext>
              </a:extLst>
            </p:cNvPr>
            <p:cNvSpPr/>
            <p:nvPr/>
          </p:nvSpPr>
          <p:spPr>
            <a:xfrm>
              <a:off x="5723229" y="1707339"/>
              <a:ext cx="274200" cy="274199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772;p41">
              <a:extLst>
                <a:ext uri="{FF2B5EF4-FFF2-40B4-BE49-F238E27FC236}">
                  <a16:creationId xmlns:a16="http://schemas.microsoft.com/office/drawing/2014/main" id="{A8660112-12DF-5106-AD9D-6F10FE8F8147}"/>
                </a:ext>
              </a:extLst>
            </p:cNvPr>
            <p:cNvSpPr/>
            <p:nvPr/>
          </p:nvSpPr>
          <p:spPr>
            <a:xfrm>
              <a:off x="5997429" y="1707339"/>
              <a:ext cx="274200" cy="274199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773;p41">
              <a:extLst>
                <a:ext uri="{FF2B5EF4-FFF2-40B4-BE49-F238E27FC236}">
                  <a16:creationId xmlns:a16="http://schemas.microsoft.com/office/drawing/2014/main" id="{0B1B5CF7-3511-9261-D965-8E8456C8EF8F}"/>
                </a:ext>
              </a:extLst>
            </p:cNvPr>
            <p:cNvSpPr/>
            <p:nvPr/>
          </p:nvSpPr>
          <p:spPr>
            <a:xfrm>
              <a:off x="6271628" y="1707339"/>
              <a:ext cx="274200" cy="274199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774;p41">
              <a:extLst>
                <a:ext uri="{FF2B5EF4-FFF2-40B4-BE49-F238E27FC236}">
                  <a16:creationId xmlns:a16="http://schemas.microsoft.com/office/drawing/2014/main" id="{0A6FC137-6BC0-967E-8C48-C6710BC84BED}"/>
                </a:ext>
              </a:extLst>
            </p:cNvPr>
            <p:cNvSpPr/>
            <p:nvPr/>
          </p:nvSpPr>
          <p:spPr>
            <a:xfrm>
              <a:off x="6545828" y="1707339"/>
              <a:ext cx="274200" cy="274199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775;p41">
              <a:extLst>
                <a:ext uri="{FF2B5EF4-FFF2-40B4-BE49-F238E27FC236}">
                  <a16:creationId xmlns:a16="http://schemas.microsoft.com/office/drawing/2014/main" id="{67170E1B-277C-5709-3F40-7621C08697EA}"/>
                </a:ext>
              </a:extLst>
            </p:cNvPr>
            <p:cNvSpPr/>
            <p:nvPr/>
          </p:nvSpPr>
          <p:spPr>
            <a:xfrm>
              <a:off x="6820028" y="1707339"/>
              <a:ext cx="274200" cy="274199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776;p41">
              <a:extLst>
                <a:ext uri="{FF2B5EF4-FFF2-40B4-BE49-F238E27FC236}">
                  <a16:creationId xmlns:a16="http://schemas.microsoft.com/office/drawing/2014/main" id="{B22CF609-8EE7-2FC3-229B-D7A9BA022660}"/>
                </a:ext>
              </a:extLst>
            </p:cNvPr>
            <p:cNvSpPr/>
            <p:nvPr/>
          </p:nvSpPr>
          <p:spPr>
            <a:xfrm>
              <a:off x="7094228" y="1707339"/>
              <a:ext cx="274200" cy="274199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777;p41">
              <a:extLst>
                <a:ext uri="{FF2B5EF4-FFF2-40B4-BE49-F238E27FC236}">
                  <a16:creationId xmlns:a16="http://schemas.microsoft.com/office/drawing/2014/main" id="{732B3EEB-8E32-34B0-0B4F-3ABF31E14235}"/>
                </a:ext>
              </a:extLst>
            </p:cNvPr>
            <p:cNvSpPr/>
            <p:nvPr/>
          </p:nvSpPr>
          <p:spPr>
            <a:xfrm>
              <a:off x="7368429" y="1707339"/>
              <a:ext cx="274200" cy="274199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778;p41">
              <a:extLst>
                <a:ext uri="{FF2B5EF4-FFF2-40B4-BE49-F238E27FC236}">
                  <a16:creationId xmlns:a16="http://schemas.microsoft.com/office/drawing/2014/main" id="{C2FEE60E-04F2-BA6E-6209-022964F95E15}"/>
                </a:ext>
              </a:extLst>
            </p:cNvPr>
            <p:cNvSpPr/>
            <p:nvPr/>
          </p:nvSpPr>
          <p:spPr>
            <a:xfrm>
              <a:off x="7642629" y="1707339"/>
              <a:ext cx="274200" cy="274199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779;p41">
              <a:extLst>
                <a:ext uri="{FF2B5EF4-FFF2-40B4-BE49-F238E27FC236}">
                  <a16:creationId xmlns:a16="http://schemas.microsoft.com/office/drawing/2014/main" id="{2804DFF4-F55F-EE43-9A19-95A4A96D700C}"/>
                </a:ext>
              </a:extLst>
            </p:cNvPr>
            <p:cNvSpPr/>
            <p:nvPr/>
          </p:nvSpPr>
          <p:spPr>
            <a:xfrm>
              <a:off x="7916829" y="1707339"/>
              <a:ext cx="274200" cy="274199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780;p41">
              <a:extLst>
                <a:ext uri="{FF2B5EF4-FFF2-40B4-BE49-F238E27FC236}">
                  <a16:creationId xmlns:a16="http://schemas.microsoft.com/office/drawing/2014/main" id="{4955F634-4FD2-6C20-2847-FD0EA1831D15}"/>
                </a:ext>
              </a:extLst>
            </p:cNvPr>
            <p:cNvSpPr/>
            <p:nvPr/>
          </p:nvSpPr>
          <p:spPr>
            <a:xfrm>
              <a:off x="5448328" y="1981539"/>
              <a:ext cx="274200" cy="274199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781;p41">
              <a:extLst>
                <a:ext uri="{FF2B5EF4-FFF2-40B4-BE49-F238E27FC236}">
                  <a16:creationId xmlns:a16="http://schemas.microsoft.com/office/drawing/2014/main" id="{FE5A1840-C7E3-E284-FC0A-B9F3DC0688C9}"/>
                </a:ext>
              </a:extLst>
            </p:cNvPr>
            <p:cNvSpPr/>
            <p:nvPr/>
          </p:nvSpPr>
          <p:spPr>
            <a:xfrm>
              <a:off x="5722528" y="1981539"/>
              <a:ext cx="274200" cy="274199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782;p41">
              <a:extLst>
                <a:ext uri="{FF2B5EF4-FFF2-40B4-BE49-F238E27FC236}">
                  <a16:creationId xmlns:a16="http://schemas.microsoft.com/office/drawing/2014/main" id="{ADEE22FE-3A80-A8D6-C198-D5B6B5477DCE}"/>
                </a:ext>
              </a:extLst>
            </p:cNvPr>
            <p:cNvSpPr/>
            <p:nvPr/>
          </p:nvSpPr>
          <p:spPr>
            <a:xfrm>
              <a:off x="5996728" y="1981539"/>
              <a:ext cx="274200" cy="274199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783;p41">
              <a:extLst>
                <a:ext uri="{FF2B5EF4-FFF2-40B4-BE49-F238E27FC236}">
                  <a16:creationId xmlns:a16="http://schemas.microsoft.com/office/drawing/2014/main" id="{8C42D0FD-60CF-7696-6F74-28A661C5C1B8}"/>
                </a:ext>
              </a:extLst>
            </p:cNvPr>
            <p:cNvSpPr/>
            <p:nvPr/>
          </p:nvSpPr>
          <p:spPr>
            <a:xfrm>
              <a:off x="6270928" y="1981539"/>
              <a:ext cx="274200" cy="274199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784;p41">
              <a:extLst>
                <a:ext uri="{FF2B5EF4-FFF2-40B4-BE49-F238E27FC236}">
                  <a16:creationId xmlns:a16="http://schemas.microsoft.com/office/drawing/2014/main" id="{6EBFFBD6-0A5A-3145-C45C-80906DAE1DA8}"/>
                </a:ext>
              </a:extLst>
            </p:cNvPr>
            <p:cNvSpPr/>
            <p:nvPr/>
          </p:nvSpPr>
          <p:spPr>
            <a:xfrm>
              <a:off x="6545129" y="1981539"/>
              <a:ext cx="274200" cy="274199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785;p41">
              <a:extLst>
                <a:ext uri="{FF2B5EF4-FFF2-40B4-BE49-F238E27FC236}">
                  <a16:creationId xmlns:a16="http://schemas.microsoft.com/office/drawing/2014/main" id="{C175613B-CFB6-6127-5785-A46B3E793373}"/>
                </a:ext>
              </a:extLst>
            </p:cNvPr>
            <p:cNvSpPr/>
            <p:nvPr/>
          </p:nvSpPr>
          <p:spPr>
            <a:xfrm>
              <a:off x="6819329" y="1981539"/>
              <a:ext cx="274200" cy="274199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786;p41">
              <a:extLst>
                <a:ext uri="{FF2B5EF4-FFF2-40B4-BE49-F238E27FC236}">
                  <a16:creationId xmlns:a16="http://schemas.microsoft.com/office/drawing/2014/main" id="{B8D9D997-6663-9B57-E817-0ECC53259370}"/>
                </a:ext>
              </a:extLst>
            </p:cNvPr>
            <p:cNvSpPr/>
            <p:nvPr/>
          </p:nvSpPr>
          <p:spPr>
            <a:xfrm>
              <a:off x="7093528" y="1981539"/>
              <a:ext cx="274200" cy="274199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787;p41">
              <a:extLst>
                <a:ext uri="{FF2B5EF4-FFF2-40B4-BE49-F238E27FC236}">
                  <a16:creationId xmlns:a16="http://schemas.microsoft.com/office/drawing/2014/main" id="{05A62F8B-9D3E-A9D9-A960-EF47F71F9AF4}"/>
                </a:ext>
              </a:extLst>
            </p:cNvPr>
            <p:cNvSpPr/>
            <p:nvPr/>
          </p:nvSpPr>
          <p:spPr>
            <a:xfrm>
              <a:off x="7367728" y="1981539"/>
              <a:ext cx="274200" cy="274199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788;p41">
              <a:extLst>
                <a:ext uri="{FF2B5EF4-FFF2-40B4-BE49-F238E27FC236}">
                  <a16:creationId xmlns:a16="http://schemas.microsoft.com/office/drawing/2014/main" id="{AF29E855-4F0A-15E9-8EB2-92A1DDA3FD75}"/>
                </a:ext>
              </a:extLst>
            </p:cNvPr>
            <p:cNvSpPr/>
            <p:nvPr/>
          </p:nvSpPr>
          <p:spPr>
            <a:xfrm>
              <a:off x="7641928" y="1981539"/>
              <a:ext cx="274200" cy="274199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789;p41">
              <a:extLst>
                <a:ext uri="{FF2B5EF4-FFF2-40B4-BE49-F238E27FC236}">
                  <a16:creationId xmlns:a16="http://schemas.microsoft.com/office/drawing/2014/main" id="{2DB17B72-4058-C1F4-3F4C-49FCFEFEDE63}"/>
                </a:ext>
              </a:extLst>
            </p:cNvPr>
            <p:cNvSpPr/>
            <p:nvPr/>
          </p:nvSpPr>
          <p:spPr>
            <a:xfrm>
              <a:off x="7916128" y="1981538"/>
              <a:ext cx="274200" cy="274199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790;p41">
              <a:extLst>
                <a:ext uri="{FF2B5EF4-FFF2-40B4-BE49-F238E27FC236}">
                  <a16:creationId xmlns:a16="http://schemas.microsoft.com/office/drawing/2014/main" id="{23935E18-1B9F-7369-4707-817D44A55DDE}"/>
                </a:ext>
              </a:extLst>
            </p:cNvPr>
            <p:cNvSpPr/>
            <p:nvPr/>
          </p:nvSpPr>
          <p:spPr>
            <a:xfrm>
              <a:off x="5448329" y="2255737"/>
              <a:ext cx="274200" cy="274199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791;p41">
              <a:extLst>
                <a:ext uri="{FF2B5EF4-FFF2-40B4-BE49-F238E27FC236}">
                  <a16:creationId xmlns:a16="http://schemas.microsoft.com/office/drawing/2014/main" id="{584D1098-47FA-D29B-3223-8B27E6A992B0}"/>
                </a:ext>
              </a:extLst>
            </p:cNvPr>
            <p:cNvSpPr/>
            <p:nvPr/>
          </p:nvSpPr>
          <p:spPr>
            <a:xfrm>
              <a:off x="5722529" y="2255737"/>
              <a:ext cx="274200" cy="274199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792;p41">
              <a:extLst>
                <a:ext uri="{FF2B5EF4-FFF2-40B4-BE49-F238E27FC236}">
                  <a16:creationId xmlns:a16="http://schemas.microsoft.com/office/drawing/2014/main" id="{7E5C0906-6FA2-E745-CC37-D630E05FDA8C}"/>
                </a:ext>
              </a:extLst>
            </p:cNvPr>
            <p:cNvSpPr/>
            <p:nvPr/>
          </p:nvSpPr>
          <p:spPr>
            <a:xfrm>
              <a:off x="5996729" y="2255737"/>
              <a:ext cx="274200" cy="274199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793;p41">
              <a:extLst>
                <a:ext uri="{FF2B5EF4-FFF2-40B4-BE49-F238E27FC236}">
                  <a16:creationId xmlns:a16="http://schemas.microsoft.com/office/drawing/2014/main" id="{1BFD1A79-56A8-3DB2-6C50-47C2915E1B1C}"/>
                </a:ext>
              </a:extLst>
            </p:cNvPr>
            <p:cNvSpPr/>
            <p:nvPr/>
          </p:nvSpPr>
          <p:spPr>
            <a:xfrm>
              <a:off x="6270928" y="2255737"/>
              <a:ext cx="274200" cy="274199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794;p41">
              <a:extLst>
                <a:ext uri="{FF2B5EF4-FFF2-40B4-BE49-F238E27FC236}">
                  <a16:creationId xmlns:a16="http://schemas.microsoft.com/office/drawing/2014/main" id="{4E441093-999B-FDD8-AF9F-B47C3816007F}"/>
                </a:ext>
              </a:extLst>
            </p:cNvPr>
            <p:cNvSpPr/>
            <p:nvPr/>
          </p:nvSpPr>
          <p:spPr>
            <a:xfrm>
              <a:off x="6545130" y="2255737"/>
              <a:ext cx="274200" cy="274199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795;p41">
              <a:extLst>
                <a:ext uri="{FF2B5EF4-FFF2-40B4-BE49-F238E27FC236}">
                  <a16:creationId xmlns:a16="http://schemas.microsoft.com/office/drawing/2014/main" id="{C24673D6-1B8E-645F-39C3-298DFF618003}"/>
                </a:ext>
              </a:extLst>
            </p:cNvPr>
            <p:cNvSpPr/>
            <p:nvPr/>
          </p:nvSpPr>
          <p:spPr>
            <a:xfrm>
              <a:off x="6819330" y="2255737"/>
              <a:ext cx="274200" cy="274199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796;p41">
              <a:extLst>
                <a:ext uri="{FF2B5EF4-FFF2-40B4-BE49-F238E27FC236}">
                  <a16:creationId xmlns:a16="http://schemas.microsoft.com/office/drawing/2014/main" id="{3EA7159C-7430-7FC9-E536-083D3AE71D97}"/>
                </a:ext>
              </a:extLst>
            </p:cNvPr>
            <p:cNvSpPr/>
            <p:nvPr/>
          </p:nvSpPr>
          <p:spPr>
            <a:xfrm>
              <a:off x="7093529" y="2255737"/>
              <a:ext cx="274200" cy="274199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797;p41">
              <a:extLst>
                <a:ext uri="{FF2B5EF4-FFF2-40B4-BE49-F238E27FC236}">
                  <a16:creationId xmlns:a16="http://schemas.microsoft.com/office/drawing/2014/main" id="{EB6AF19C-7CAF-2D8F-167D-83EBE602A4CD}"/>
                </a:ext>
              </a:extLst>
            </p:cNvPr>
            <p:cNvSpPr/>
            <p:nvPr/>
          </p:nvSpPr>
          <p:spPr>
            <a:xfrm>
              <a:off x="7367729" y="2255737"/>
              <a:ext cx="274200" cy="274199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798;p41">
              <a:extLst>
                <a:ext uri="{FF2B5EF4-FFF2-40B4-BE49-F238E27FC236}">
                  <a16:creationId xmlns:a16="http://schemas.microsoft.com/office/drawing/2014/main" id="{E2A75961-38A6-C71A-957E-E4C168A39BE9}"/>
                </a:ext>
              </a:extLst>
            </p:cNvPr>
            <p:cNvSpPr/>
            <p:nvPr/>
          </p:nvSpPr>
          <p:spPr>
            <a:xfrm>
              <a:off x="7641929" y="2255737"/>
              <a:ext cx="274200" cy="274199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799;p41">
              <a:extLst>
                <a:ext uri="{FF2B5EF4-FFF2-40B4-BE49-F238E27FC236}">
                  <a16:creationId xmlns:a16="http://schemas.microsoft.com/office/drawing/2014/main" id="{F8C5BAF5-BA3C-8371-5026-E894326FA488}"/>
                </a:ext>
              </a:extLst>
            </p:cNvPr>
            <p:cNvSpPr/>
            <p:nvPr/>
          </p:nvSpPr>
          <p:spPr>
            <a:xfrm>
              <a:off x="7916129" y="2255737"/>
              <a:ext cx="274200" cy="274199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800;p41">
              <a:extLst>
                <a:ext uri="{FF2B5EF4-FFF2-40B4-BE49-F238E27FC236}">
                  <a16:creationId xmlns:a16="http://schemas.microsoft.com/office/drawing/2014/main" id="{ADF216C7-E482-8CAE-9A35-0EC6BFF15C29}"/>
                </a:ext>
              </a:extLst>
            </p:cNvPr>
            <p:cNvSpPr/>
            <p:nvPr/>
          </p:nvSpPr>
          <p:spPr>
            <a:xfrm>
              <a:off x="5449028" y="2529937"/>
              <a:ext cx="274200" cy="274199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801;p41">
              <a:extLst>
                <a:ext uri="{FF2B5EF4-FFF2-40B4-BE49-F238E27FC236}">
                  <a16:creationId xmlns:a16="http://schemas.microsoft.com/office/drawing/2014/main" id="{9641CAE9-D99E-CD36-9203-79DF2F57D30D}"/>
                </a:ext>
              </a:extLst>
            </p:cNvPr>
            <p:cNvSpPr/>
            <p:nvPr/>
          </p:nvSpPr>
          <p:spPr>
            <a:xfrm>
              <a:off x="5723229" y="2529938"/>
              <a:ext cx="274200" cy="274199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802;p41">
              <a:extLst>
                <a:ext uri="{FF2B5EF4-FFF2-40B4-BE49-F238E27FC236}">
                  <a16:creationId xmlns:a16="http://schemas.microsoft.com/office/drawing/2014/main" id="{D8A230D1-62EB-F972-9457-094F4F1030AB}"/>
                </a:ext>
              </a:extLst>
            </p:cNvPr>
            <p:cNvSpPr/>
            <p:nvPr/>
          </p:nvSpPr>
          <p:spPr>
            <a:xfrm>
              <a:off x="5997429" y="2529939"/>
              <a:ext cx="274200" cy="274199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803;p41">
              <a:extLst>
                <a:ext uri="{FF2B5EF4-FFF2-40B4-BE49-F238E27FC236}">
                  <a16:creationId xmlns:a16="http://schemas.microsoft.com/office/drawing/2014/main" id="{4495C68F-86BA-6A57-1C1F-97579FE2783C}"/>
                </a:ext>
              </a:extLst>
            </p:cNvPr>
            <p:cNvSpPr/>
            <p:nvPr/>
          </p:nvSpPr>
          <p:spPr>
            <a:xfrm>
              <a:off x="6271629" y="2529940"/>
              <a:ext cx="274200" cy="274199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804;p41">
              <a:extLst>
                <a:ext uri="{FF2B5EF4-FFF2-40B4-BE49-F238E27FC236}">
                  <a16:creationId xmlns:a16="http://schemas.microsoft.com/office/drawing/2014/main" id="{8CCDBC18-0D59-E79C-F718-C6F6E2837DA5}"/>
                </a:ext>
              </a:extLst>
            </p:cNvPr>
            <p:cNvSpPr/>
            <p:nvPr/>
          </p:nvSpPr>
          <p:spPr>
            <a:xfrm>
              <a:off x="6545829" y="2529941"/>
              <a:ext cx="274200" cy="274199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805;p41">
              <a:extLst>
                <a:ext uri="{FF2B5EF4-FFF2-40B4-BE49-F238E27FC236}">
                  <a16:creationId xmlns:a16="http://schemas.microsoft.com/office/drawing/2014/main" id="{0A727903-FFC3-44FB-D7B6-0FA6B8BC6F6B}"/>
                </a:ext>
              </a:extLst>
            </p:cNvPr>
            <p:cNvSpPr/>
            <p:nvPr/>
          </p:nvSpPr>
          <p:spPr>
            <a:xfrm>
              <a:off x="6820029" y="2529942"/>
              <a:ext cx="274200" cy="274199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806;p41">
              <a:extLst>
                <a:ext uri="{FF2B5EF4-FFF2-40B4-BE49-F238E27FC236}">
                  <a16:creationId xmlns:a16="http://schemas.microsoft.com/office/drawing/2014/main" id="{65C00B04-D164-793F-92A4-EE83379FB65E}"/>
                </a:ext>
              </a:extLst>
            </p:cNvPr>
            <p:cNvSpPr/>
            <p:nvPr/>
          </p:nvSpPr>
          <p:spPr>
            <a:xfrm>
              <a:off x="7094229" y="2529943"/>
              <a:ext cx="274200" cy="274199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807;p41">
              <a:extLst>
                <a:ext uri="{FF2B5EF4-FFF2-40B4-BE49-F238E27FC236}">
                  <a16:creationId xmlns:a16="http://schemas.microsoft.com/office/drawing/2014/main" id="{EBDF168B-952E-1ABE-1707-25E0D48FB646}"/>
                </a:ext>
              </a:extLst>
            </p:cNvPr>
            <p:cNvSpPr/>
            <p:nvPr/>
          </p:nvSpPr>
          <p:spPr>
            <a:xfrm>
              <a:off x="7368430" y="2529944"/>
              <a:ext cx="274200" cy="274199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808;p41">
              <a:extLst>
                <a:ext uri="{FF2B5EF4-FFF2-40B4-BE49-F238E27FC236}">
                  <a16:creationId xmlns:a16="http://schemas.microsoft.com/office/drawing/2014/main" id="{86770BD1-B1D8-0E41-1F3A-CD2D77DF3B3D}"/>
                </a:ext>
              </a:extLst>
            </p:cNvPr>
            <p:cNvSpPr/>
            <p:nvPr/>
          </p:nvSpPr>
          <p:spPr>
            <a:xfrm>
              <a:off x="7642630" y="2529945"/>
              <a:ext cx="274200" cy="274199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809;p41">
              <a:extLst>
                <a:ext uri="{FF2B5EF4-FFF2-40B4-BE49-F238E27FC236}">
                  <a16:creationId xmlns:a16="http://schemas.microsoft.com/office/drawing/2014/main" id="{AE156A38-56B7-BF7D-6336-F80D12EA9511}"/>
                </a:ext>
              </a:extLst>
            </p:cNvPr>
            <p:cNvSpPr/>
            <p:nvPr/>
          </p:nvSpPr>
          <p:spPr>
            <a:xfrm>
              <a:off x="7916830" y="2529946"/>
              <a:ext cx="274200" cy="274199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810;p41">
              <a:extLst>
                <a:ext uri="{FF2B5EF4-FFF2-40B4-BE49-F238E27FC236}">
                  <a16:creationId xmlns:a16="http://schemas.microsoft.com/office/drawing/2014/main" id="{09442986-0CEE-E258-C3CC-23A79703E647}"/>
                </a:ext>
              </a:extLst>
            </p:cNvPr>
            <p:cNvSpPr/>
            <p:nvPr/>
          </p:nvSpPr>
          <p:spPr>
            <a:xfrm>
              <a:off x="5449028" y="2804145"/>
              <a:ext cx="274200" cy="274199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811;p41">
              <a:extLst>
                <a:ext uri="{FF2B5EF4-FFF2-40B4-BE49-F238E27FC236}">
                  <a16:creationId xmlns:a16="http://schemas.microsoft.com/office/drawing/2014/main" id="{315DCB69-4A8B-6CF9-A6BA-BF884D9F7E3F}"/>
                </a:ext>
              </a:extLst>
            </p:cNvPr>
            <p:cNvSpPr/>
            <p:nvPr/>
          </p:nvSpPr>
          <p:spPr>
            <a:xfrm>
              <a:off x="5723229" y="2804145"/>
              <a:ext cx="274200" cy="274199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812;p41">
              <a:extLst>
                <a:ext uri="{FF2B5EF4-FFF2-40B4-BE49-F238E27FC236}">
                  <a16:creationId xmlns:a16="http://schemas.microsoft.com/office/drawing/2014/main" id="{C99CA741-78C7-9B01-F7AE-A59934FEFEA0}"/>
                </a:ext>
              </a:extLst>
            </p:cNvPr>
            <p:cNvSpPr/>
            <p:nvPr/>
          </p:nvSpPr>
          <p:spPr>
            <a:xfrm>
              <a:off x="5997429" y="2804145"/>
              <a:ext cx="274200" cy="274199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813;p41">
              <a:extLst>
                <a:ext uri="{FF2B5EF4-FFF2-40B4-BE49-F238E27FC236}">
                  <a16:creationId xmlns:a16="http://schemas.microsoft.com/office/drawing/2014/main" id="{5350678B-7F20-5EA4-00CF-BB42C26B5654}"/>
                </a:ext>
              </a:extLst>
            </p:cNvPr>
            <p:cNvSpPr/>
            <p:nvPr/>
          </p:nvSpPr>
          <p:spPr>
            <a:xfrm>
              <a:off x="6271629" y="2804145"/>
              <a:ext cx="274200" cy="274199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814;p41">
              <a:extLst>
                <a:ext uri="{FF2B5EF4-FFF2-40B4-BE49-F238E27FC236}">
                  <a16:creationId xmlns:a16="http://schemas.microsoft.com/office/drawing/2014/main" id="{0A320F8C-AF4A-43D3-4BA2-D30249977374}"/>
                </a:ext>
              </a:extLst>
            </p:cNvPr>
            <p:cNvSpPr/>
            <p:nvPr/>
          </p:nvSpPr>
          <p:spPr>
            <a:xfrm>
              <a:off x="6545829" y="2804145"/>
              <a:ext cx="274200" cy="274199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815;p41">
              <a:extLst>
                <a:ext uri="{FF2B5EF4-FFF2-40B4-BE49-F238E27FC236}">
                  <a16:creationId xmlns:a16="http://schemas.microsoft.com/office/drawing/2014/main" id="{7A854217-1F3B-64FB-D422-1F07922A6161}"/>
                </a:ext>
              </a:extLst>
            </p:cNvPr>
            <p:cNvSpPr/>
            <p:nvPr/>
          </p:nvSpPr>
          <p:spPr>
            <a:xfrm>
              <a:off x="6820029" y="2804145"/>
              <a:ext cx="274200" cy="274199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816;p41">
              <a:extLst>
                <a:ext uri="{FF2B5EF4-FFF2-40B4-BE49-F238E27FC236}">
                  <a16:creationId xmlns:a16="http://schemas.microsoft.com/office/drawing/2014/main" id="{E2AC5C00-1285-9D73-925B-D57F04C9A875}"/>
                </a:ext>
              </a:extLst>
            </p:cNvPr>
            <p:cNvSpPr/>
            <p:nvPr/>
          </p:nvSpPr>
          <p:spPr>
            <a:xfrm>
              <a:off x="7094229" y="2804145"/>
              <a:ext cx="274200" cy="274199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817;p41">
              <a:extLst>
                <a:ext uri="{FF2B5EF4-FFF2-40B4-BE49-F238E27FC236}">
                  <a16:creationId xmlns:a16="http://schemas.microsoft.com/office/drawing/2014/main" id="{2BC41A2C-B90A-A555-76A9-EC61854B809F}"/>
                </a:ext>
              </a:extLst>
            </p:cNvPr>
            <p:cNvSpPr/>
            <p:nvPr/>
          </p:nvSpPr>
          <p:spPr>
            <a:xfrm>
              <a:off x="7368430" y="2804145"/>
              <a:ext cx="274200" cy="274199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818;p41">
              <a:extLst>
                <a:ext uri="{FF2B5EF4-FFF2-40B4-BE49-F238E27FC236}">
                  <a16:creationId xmlns:a16="http://schemas.microsoft.com/office/drawing/2014/main" id="{47B89692-BF8B-16F4-912A-3C217528ADD3}"/>
                </a:ext>
              </a:extLst>
            </p:cNvPr>
            <p:cNvSpPr/>
            <p:nvPr/>
          </p:nvSpPr>
          <p:spPr>
            <a:xfrm>
              <a:off x="7642630" y="2804145"/>
              <a:ext cx="274200" cy="274199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819;p41">
              <a:extLst>
                <a:ext uri="{FF2B5EF4-FFF2-40B4-BE49-F238E27FC236}">
                  <a16:creationId xmlns:a16="http://schemas.microsoft.com/office/drawing/2014/main" id="{CEE86157-B5A9-C532-0E9C-D09EE78B3D1B}"/>
                </a:ext>
              </a:extLst>
            </p:cNvPr>
            <p:cNvSpPr/>
            <p:nvPr/>
          </p:nvSpPr>
          <p:spPr>
            <a:xfrm>
              <a:off x="7916829" y="2804145"/>
              <a:ext cx="274200" cy="274199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820;p41">
              <a:extLst>
                <a:ext uri="{FF2B5EF4-FFF2-40B4-BE49-F238E27FC236}">
                  <a16:creationId xmlns:a16="http://schemas.microsoft.com/office/drawing/2014/main" id="{F88D208E-D3D4-172F-8CBB-8E3C94E37EB5}"/>
                </a:ext>
              </a:extLst>
            </p:cNvPr>
            <p:cNvSpPr/>
            <p:nvPr/>
          </p:nvSpPr>
          <p:spPr>
            <a:xfrm>
              <a:off x="5449027" y="3078344"/>
              <a:ext cx="274200" cy="274199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821;p41">
              <a:extLst>
                <a:ext uri="{FF2B5EF4-FFF2-40B4-BE49-F238E27FC236}">
                  <a16:creationId xmlns:a16="http://schemas.microsoft.com/office/drawing/2014/main" id="{DBDB521C-9328-78FA-E5EE-649892AE47A2}"/>
                </a:ext>
              </a:extLst>
            </p:cNvPr>
            <p:cNvSpPr/>
            <p:nvPr/>
          </p:nvSpPr>
          <p:spPr>
            <a:xfrm>
              <a:off x="5723227" y="3078344"/>
              <a:ext cx="274200" cy="274199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822;p41">
              <a:extLst>
                <a:ext uri="{FF2B5EF4-FFF2-40B4-BE49-F238E27FC236}">
                  <a16:creationId xmlns:a16="http://schemas.microsoft.com/office/drawing/2014/main" id="{12AA8BDB-2B37-B296-F3C7-7BB704343E35}"/>
                </a:ext>
              </a:extLst>
            </p:cNvPr>
            <p:cNvSpPr/>
            <p:nvPr/>
          </p:nvSpPr>
          <p:spPr>
            <a:xfrm>
              <a:off x="5997426" y="3078344"/>
              <a:ext cx="274200" cy="274199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823;p41">
              <a:extLst>
                <a:ext uri="{FF2B5EF4-FFF2-40B4-BE49-F238E27FC236}">
                  <a16:creationId xmlns:a16="http://schemas.microsoft.com/office/drawing/2014/main" id="{4EB1066D-62EF-3582-7FB7-31A8439F148E}"/>
                </a:ext>
              </a:extLst>
            </p:cNvPr>
            <p:cNvSpPr/>
            <p:nvPr/>
          </p:nvSpPr>
          <p:spPr>
            <a:xfrm>
              <a:off x="6271625" y="3078344"/>
              <a:ext cx="274200" cy="274199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824;p41">
              <a:extLst>
                <a:ext uri="{FF2B5EF4-FFF2-40B4-BE49-F238E27FC236}">
                  <a16:creationId xmlns:a16="http://schemas.microsoft.com/office/drawing/2014/main" id="{16A6F813-B1BC-0F76-2FE2-B2472F29ED5B}"/>
                </a:ext>
              </a:extLst>
            </p:cNvPr>
            <p:cNvSpPr/>
            <p:nvPr/>
          </p:nvSpPr>
          <p:spPr>
            <a:xfrm>
              <a:off x="6545825" y="3078344"/>
              <a:ext cx="274200" cy="274199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25;p41">
              <a:extLst>
                <a:ext uri="{FF2B5EF4-FFF2-40B4-BE49-F238E27FC236}">
                  <a16:creationId xmlns:a16="http://schemas.microsoft.com/office/drawing/2014/main" id="{602E0392-5F12-77F1-627E-05A16E113FF5}"/>
                </a:ext>
              </a:extLst>
            </p:cNvPr>
            <p:cNvSpPr/>
            <p:nvPr/>
          </p:nvSpPr>
          <p:spPr>
            <a:xfrm>
              <a:off x="6820026" y="3078342"/>
              <a:ext cx="274200" cy="274199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26;p41">
              <a:extLst>
                <a:ext uri="{FF2B5EF4-FFF2-40B4-BE49-F238E27FC236}">
                  <a16:creationId xmlns:a16="http://schemas.microsoft.com/office/drawing/2014/main" id="{491335B4-C950-1C5F-1676-CCE3CF157797}"/>
                </a:ext>
              </a:extLst>
            </p:cNvPr>
            <p:cNvSpPr/>
            <p:nvPr/>
          </p:nvSpPr>
          <p:spPr>
            <a:xfrm>
              <a:off x="7094228" y="3078347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7;p41">
              <a:extLst>
                <a:ext uri="{FF2B5EF4-FFF2-40B4-BE49-F238E27FC236}">
                  <a16:creationId xmlns:a16="http://schemas.microsoft.com/office/drawing/2014/main" id="{2A3AAB73-8FAD-301F-AFB1-83DE39662203}"/>
                </a:ext>
              </a:extLst>
            </p:cNvPr>
            <p:cNvSpPr/>
            <p:nvPr/>
          </p:nvSpPr>
          <p:spPr>
            <a:xfrm>
              <a:off x="7368430" y="3078349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28;p41">
              <a:extLst>
                <a:ext uri="{FF2B5EF4-FFF2-40B4-BE49-F238E27FC236}">
                  <a16:creationId xmlns:a16="http://schemas.microsoft.com/office/drawing/2014/main" id="{B8AF08D1-E0F4-9913-98E2-A80C42E5C6FF}"/>
                </a:ext>
              </a:extLst>
            </p:cNvPr>
            <p:cNvSpPr/>
            <p:nvPr/>
          </p:nvSpPr>
          <p:spPr>
            <a:xfrm>
              <a:off x="7642631" y="3078351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29;p41">
              <a:extLst>
                <a:ext uri="{FF2B5EF4-FFF2-40B4-BE49-F238E27FC236}">
                  <a16:creationId xmlns:a16="http://schemas.microsoft.com/office/drawing/2014/main" id="{1EB350F7-762C-9F04-EF27-B420AA1196E0}"/>
                </a:ext>
              </a:extLst>
            </p:cNvPr>
            <p:cNvSpPr/>
            <p:nvPr/>
          </p:nvSpPr>
          <p:spPr>
            <a:xfrm>
              <a:off x="7916825" y="30783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1" name="椭圆 290">
            <a:extLst>
              <a:ext uri="{FF2B5EF4-FFF2-40B4-BE49-F238E27FC236}">
                <a16:creationId xmlns:a16="http://schemas.microsoft.com/office/drawing/2014/main" id="{09E327F9-A142-7CCF-1B9C-D33281371EBA}"/>
              </a:ext>
            </a:extLst>
          </p:cNvPr>
          <p:cNvSpPr/>
          <p:nvPr/>
        </p:nvSpPr>
        <p:spPr>
          <a:xfrm>
            <a:off x="9039478" y="6039636"/>
            <a:ext cx="70260" cy="70260"/>
          </a:xfrm>
          <a:prstGeom prst="ellipse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94" name="直线连接符 293">
            <a:extLst>
              <a:ext uri="{FF2B5EF4-FFF2-40B4-BE49-F238E27FC236}">
                <a16:creationId xmlns:a16="http://schemas.microsoft.com/office/drawing/2014/main" id="{183E62D2-FB0C-1774-4C5F-AF680FDFCE3F}"/>
              </a:ext>
            </a:extLst>
          </p:cNvPr>
          <p:cNvCxnSpPr>
            <a:cxnSpLocks/>
          </p:cNvCxnSpPr>
          <p:nvPr/>
        </p:nvCxnSpPr>
        <p:spPr>
          <a:xfrm>
            <a:off x="7589787" y="2889277"/>
            <a:ext cx="443088" cy="1005003"/>
          </a:xfrm>
          <a:prstGeom prst="line">
            <a:avLst/>
          </a:prstGeom>
          <a:ln w="12700"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5" name="右大括号 294">
            <a:extLst>
              <a:ext uri="{FF2B5EF4-FFF2-40B4-BE49-F238E27FC236}">
                <a16:creationId xmlns:a16="http://schemas.microsoft.com/office/drawing/2014/main" id="{1D7FE5A3-208C-6108-2CA4-B3D3F5774F86}"/>
              </a:ext>
            </a:extLst>
          </p:cNvPr>
          <p:cNvSpPr/>
          <p:nvPr/>
        </p:nvSpPr>
        <p:spPr>
          <a:xfrm rot="16200000">
            <a:off x="7615302" y="2116736"/>
            <a:ext cx="97683" cy="521415"/>
          </a:xfrm>
          <a:prstGeom prst="rightBrace">
            <a:avLst>
              <a:gd name="adj1" fmla="val 60001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96" name="右大括号 295">
            <a:extLst>
              <a:ext uri="{FF2B5EF4-FFF2-40B4-BE49-F238E27FC236}">
                <a16:creationId xmlns:a16="http://schemas.microsoft.com/office/drawing/2014/main" id="{471D3511-F9E3-73BD-CDAD-B622B70E9C72}"/>
              </a:ext>
            </a:extLst>
          </p:cNvPr>
          <p:cNvSpPr/>
          <p:nvPr/>
        </p:nvSpPr>
        <p:spPr>
          <a:xfrm rot="10800000">
            <a:off x="7294674" y="2427881"/>
            <a:ext cx="90982" cy="523220"/>
          </a:xfrm>
          <a:prstGeom prst="rightBrace">
            <a:avLst>
              <a:gd name="adj1" fmla="val 60001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97" name="文本框 296">
            <a:extLst>
              <a:ext uri="{FF2B5EF4-FFF2-40B4-BE49-F238E27FC236}">
                <a16:creationId xmlns:a16="http://schemas.microsoft.com/office/drawing/2014/main" id="{1525E9BE-8FAB-A82C-0DD6-C90BE01E388A}"/>
              </a:ext>
            </a:extLst>
          </p:cNvPr>
          <p:cNvSpPr txBox="1"/>
          <p:nvPr/>
        </p:nvSpPr>
        <p:spPr>
          <a:xfrm>
            <a:off x="7397848" y="2034540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1m</a:t>
            </a:r>
            <a:endParaRPr kumimoji="1" lang="zh-CN" altLang="en-US" dirty="0"/>
          </a:p>
        </p:txBody>
      </p:sp>
      <p:sp>
        <p:nvSpPr>
          <p:cNvPr id="298" name="文本框 297">
            <a:extLst>
              <a:ext uri="{FF2B5EF4-FFF2-40B4-BE49-F238E27FC236}">
                <a16:creationId xmlns:a16="http://schemas.microsoft.com/office/drawing/2014/main" id="{B9F88A3A-1D99-7E43-DAED-67C4B6FF64A1}"/>
              </a:ext>
            </a:extLst>
          </p:cNvPr>
          <p:cNvSpPr txBox="1"/>
          <p:nvPr/>
        </p:nvSpPr>
        <p:spPr>
          <a:xfrm>
            <a:off x="6903796" y="2453503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1m</a:t>
            </a:r>
            <a:endParaRPr kumimoji="1" lang="zh-CN" altLang="en-US" dirty="0"/>
          </a:p>
        </p:txBody>
      </p:sp>
      <p:sp>
        <p:nvSpPr>
          <p:cNvPr id="299" name="椭圆 298">
            <a:extLst>
              <a:ext uri="{FF2B5EF4-FFF2-40B4-BE49-F238E27FC236}">
                <a16:creationId xmlns:a16="http://schemas.microsoft.com/office/drawing/2014/main" id="{8437C718-2B2D-0246-3A55-BB4328827660}"/>
              </a:ext>
            </a:extLst>
          </p:cNvPr>
          <p:cNvSpPr/>
          <p:nvPr/>
        </p:nvSpPr>
        <p:spPr>
          <a:xfrm>
            <a:off x="8633869" y="5345265"/>
            <a:ext cx="163306" cy="169151"/>
          </a:xfrm>
          <a:prstGeom prst="ellipse">
            <a:avLst/>
          </a:prstGeom>
          <a:solidFill>
            <a:schemeClr val="accent6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0" name="椭圆 299">
            <a:extLst>
              <a:ext uri="{FF2B5EF4-FFF2-40B4-BE49-F238E27FC236}">
                <a16:creationId xmlns:a16="http://schemas.microsoft.com/office/drawing/2014/main" id="{39DCC630-4613-DAF0-8A65-AC0E5755C52A}"/>
              </a:ext>
            </a:extLst>
          </p:cNvPr>
          <p:cNvSpPr/>
          <p:nvPr/>
        </p:nvSpPr>
        <p:spPr>
          <a:xfrm>
            <a:off x="9250530" y="5117708"/>
            <a:ext cx="144545" cy="113032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1" name="椭圆 300">
            <a:extLst>
              <a:ext uri="{FF2B5EF4-FFF2-40B4-BE49-F238E27FC236}">
                <a16:creationId xmlns:a16="http://schemas.microsoft.com/office/drawing/2014/main" id="{A41FFD77-DCB2-EDFF-B20C-F2B656A30C4A}"/>
              </a:ext>
            </a:extLst>
          </p:cNvPr>
          <p:cNvSpPr/>
          <p:nvPr/>
        </p:nvSpPr>
        <p:spPr>
          <a:xfrm>
            <a:off x="8032875" y="3883205"/>
            <a:ext cx="309907" cy="126435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2">
                <a:lumMod val="10000"/>
                <a:lumOff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2" name="Google Shape;2730;p41">
            <a:extLst>
              <a:ext uri="{FF2B5EF4-FFF2-40B4-BE49-F238E27FC236}">
                <a16:creationId xmlns:a16="http://schemas.microsoft.com/office/drawing/2014/main" id="{53A782B4-E29F-C9B9-6EFA-4525566B0043}"/>
              </a:ext>
            </a:extLst>
          </p:cNvPr>
          <p:cNvSpPr/>
          <p:nvPr/>
        </p:nvSpPr>
        <p:spPr>
          <a:xfrm>
            <a:off x="7385656" y="2426286"/>
            <a:ext cx="539194" cy="529245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椭圆 302">
            <a:extLst>
              <a:ext uri="{FF2B5EF4-FFF2-40B4-BE49-F238E27FC236}">
                <a16:creationId xmlns:a16="http://schemas.microsoft.com/office/drawing/2014/main" id="{F9B600B3-99E4-85D6-234B-8A3E8A146A5B}"/>
              </a:ext>
            </a:extLst>
          </p:cNvPr>
          <p:cNvSpPr/>
          <p:nvPr/>
        </p:nvSpPr>
        <p:spPr>
          <a:xfrm>
            <a:off x="7642584" y="2570576"/>
            <a:ext cx="567212" cy="330342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2">
                <a:lumMod val="10000"/>
                <a:lumOff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4" name="Google Shape;2730;p41">
            <a:extLst>
              <a:ext uri="{FF2B5EF4-FFF2-40B4-BE49-F238E27FC236}">
                <a16:creationId xmlns:a16="http://schemas.microsoft.com/office/drawing/2014/main" id="{2ADCB16A-6A81-9C21-528E-49CC7E9FEF4B}"/>
              </a:ext>
            </a:extLst>
          </p:cNvPr>
          <p:cNvSpPr/>
          <p:nvPr/>
        </p:nvSpPr>
        <p:spPr>
          <a:xfrm>
            <a:off x="7932628" y="2431493"/>
            <a:ext cx="539194" cy="529245"/>
          </a:xfrm>
          <a:prstGeom prst="rect">
            <a:avLst/>
          </a:prstGeom>
          <a:solidFill>
            <a:schemeClr val="bg1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07" name="肘形连接符 306">
            <a:extLst>
              <a:ext uri="{FF2B5EF4-FFF2-40B4-BE49-F238E27FC236}">
                <a16:creationId xmlns:a16="http://schemas.microsoft.com/office/drawing/2014/main" id="{83189A42-3884-B983-B64C-936FA8A91A7D}"/>
              </a:ext>
            </a:extLst>
          </p:cNvPr>
          <p:cNvCxnSpPr>
            <a:cxnSpLocks/>
            <a:stCxn id="43" idx="3"/>
            <a:endCxn id="48" idx="1"/>
          </p:cNvCxnSpPr>
          <p:nvPr/>
        </p:nvCxnSpPr>
        <p:spPr>
          <a:xfrm flipV="1">
            <a:off x="6467744" y="1026104"/>
            <a:ext cx="1264164" cy="2250554"/>
          </a:xfrm>
          <a:prstGeom prst="bentConnector3">
            <a:avLst>
              <a:gd name="adj1" fmla="val 32500"/>
            </a:avLst>
          </a:prstGeom>
          <a:ln w="571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8" name="肘形连接符 307">
            <a:extLst>
              <a:ext uri="{FF2B5EF4-FFF2-40B4-BE49-F238E27FC236}">
                <a16:creationId xmlns:a16="http://schemas.microsoft.com/office/drawing/2014/main" id="{9ABB636D-3135-21AE-D820-2790B124C38A}"/>
              </a:ext>
            </a:extLst>
          </p:cNvPr>
          <p:cNvCxnSpPr>
            <a:cxnSpLocks/>
            <a:stCxn id="43" idx="3"/>
            <a:endCxn id="231" idx="1"/>
          </p:cNvCxnSpPr>
          <p:nvPr/>
        </p:nvCxnSpPr>
        <p:spPr>
          <a:xfrm>
            <a:off x="6467744" y="3276658"/>
            <a:ext cx="1448720" cy="1771274"/>
          </a:xfrm>
          <a:prstGeom prst="bentConnector3">
            <a:avLst>
              <a:gd name="adj1" fmla="val 29639"/>
            </a:avLst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9" name="文本框 308">
            <a:extLst>
              <a:ext uri="{FF2B5EF4-FFF2-40B4-BE49-F238E27FC236}">
                <a16:creationId xmlns:a16="http://schemas.microsoft.com/office/drawing/2014/main" id="{21B33170-C315-DF30-2E5D-6AD62E949FD6}"/>
              </a:ext>
            </a:extLst>
          </p:cNvPr>
          <p:cNvSpPr txBox="1"/>
          <p:nvPr/>
        </p:nvSpPr>
        <p:spPr>
          <a:xfrm>
            <a:off x="6202321" y="1434172"/>
            <a:ext cx="156966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安全无关信息</a:t>
            </a:r>
          </a:p>
        </p:txBody>
      </p:sp>
      <p:sp>
        <p:nvSpPr>
          <p:cNvPr id="310" name="文本框 309">
            <a:extLst>
              <a:ext uri="{FF2B5EF4-FFF2-40B4-BE49-F238E27FC236}">
                <a16:creationId xmlns:a16="http://schemas.microsoft.com/office/drawing/2014/main" id="{F7B68314-A17E-22BE-0236-97727EFE0107}"/>
              </a:ext>
            </a:extLst>
          </p:cNvPr>
          <p:cNvSpPr txBox="1"/>
          <p:nvPr/>
        </p:nvSpPr>
        <p:spPr>
          <a:xfrm>
            <a:off x="6114665" y="4168019"/>
            <a:ext cx="156966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安全相关信息</a:t>
            </a:r>
          </a:p>
        </p:txBody>
      </p:sp>
      <p:cxnSp>
        <p:nvCxnSpPr>
          <p:cNvPr id="311" name="肘形连接符 310">
            <a:extLst>
              <a:ext uri="{FF2B5EF4-FFF2-40B4-BE49-F238E27FC236}">
                <a16:creationId xmlns:a16="http://schemas.microsoft.com/office/drawing/2014/main" id="{22063C7B-EA71-7CE8-98E6-7FEA6979EAE5}"/>
              </a:ext>
            </a:extLst>
          </p:cNvPr>
          <p:cNvCxnSpPr>
            <a:cxnSpLocks/>
            <a:stCxn id="244" idx="3"/>
            <a:endCxn id="48" idx="3"/>
          </p:cNvCxnSpPr>
          <p:nvPr/>
        </p:nvCxnSpPr>
        <p:spPr>
          <a:xfrm flipV="1">
            <a:off x="10244675" y="1026104"/>
            <a:ext cx="317277" cy="4021827"/>
          </a:xfrm>
          <a:prstGeom prst="bentConnector3">
            <a:avLst>
              <a:gd name="adj1" fmla="val 399824"/>
            </a:avLst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2" name="圆角矩形 311">
            <a:extLst>
              <a:ext uri="{FF2B5EF4-FFF2-40B4-BE49-F238E27FC236}">
                <a16:creationId xmlns:a16="http://schemas.microsoft.com/office/drawing/2014/main" id="{9016E71B-D61B-AF4D-4930-44AEE3293A00}"/>
              </a:ext>
            </a:extLst>
          </p:cNvPr>
          <p:cNvSpPr/>
          <p:nvPr/>
        </p:nvSpPr>
        <p:spPr>
          <a:xfrm>
            <a:off x="3703623" y="3060409"/>
            <a:ext cx="1067367" cy="44723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Encoder</a:t>
            </a:r>
            <a:endParaRPr kumimoji="1" lang="zh-CN" altLang="en-US" dirty="0"/>
          </a:p>
        </p:txBody>
      </p:sp>
      <p:sp>
        <p:nvSpPr>
          <p:cNvPr id="313" name="圆角矩形 312">
            <a:extLst>
              <a:ext uri="{FF2B5EF4-FFF2-40B4-BE49-F238E27FC236}">
                <a16:creationId xmlns:a16="http://schemas.microsoft.com/office/drawing/2014/main" id="{D373753E-FC2E-D752-97C7-C55CB175A53F}"/>
              </a:ext>
            </a:extLst>
          </p:cNvPr>
          <p:cNvSpPr/>
          <p:nvPr/>
        </p:nvSpPr>
        <p:spPr>
          <a:xfrm>
            <a:off x="6519157" y="3060409"/>
            <a:ext cx="1021911" cy="44723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Decoder</a:t>
            </a:r>
            <a:endParaRPr kumimoji="1" lang="zh-CN" altLang="en-US" dirty="0"/>
          </a:p>
        </p:txBody>
      </p:sp>
      <p:sp>
        <p:nvSpPr>
          <p:cNvPr id="314" name="圆角矩形 313">
            <a:extLst>
              <a:ext uri="{FF2B5EF4-FFF2-40B4-BE49-F238E27FC236}">
                <a16:creationId xmlns:a16="http://schemas.microsoft.com/office/drawing/2014/main" id="{AFE72CED-5860-5782-F2DC-3DA32D1FC5D9}"/>
              </a:ext>
            </a:extLst>
          </p:cNvPr>
          <p:cNvSpPr/>
          <p:nvPr/>
        </p:nvSpPr>
        <p:spPr>
          <a:xfrm>
            <a:off x="11188309" y="2668989"/>
            <a:ext cx="566382" cy="1174192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dirty="0"/>
              <a:t>安全控制</a:t>
            </a:r>
          </a:p>
        </p:txBody>
      </p:sp>
      <p:sp>
        <p:nvSpPr>
          <p:cNvPr id="316" name="圆角矩形 315">
            <a:extLst>
              <a:ext uri="{FF2B5EF4-FFF2-40B4-BE49-F238E27FC236}">
                <a16:creationId xmlns:a16="http://schemas.microsoft.com/office/drawing/2014/main" id="{1B31565B-D84C-B13C-8130-6AA274F103A6}"/>
              </a:ext>
            </a:extLst>
          </p:cNvPr>
          <p:cNvSpPr/>
          <p:nvPr/>
        </p:nvSpPr>
        <p:spPr>
          <a:xfrm>
            <a:off x="54988" y="686237"/>
            <a:ext cx="535817" cy="4517265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ysClr val="windowText" lastClr="000000"/>
                </a:solidFill>
              </a:rPr>
              <a:t>代理在环境中交互获取数据</a:t>
            </a:r>
          </a:p>
        </p:txBody>
      </p:sp>
      <p:cxnSp>
        <p:nvCxnSpPr>
          <p:cNvPr id="317" name="直线箭头连接符 316">
            <a:extLst>
              <a:ext uri="{FF2B5EF4-FFF2-40B4-BE49-F238E27FC236}">
                <a16:creationId xmlns:a16="http://schemas.microsoft.com/office/drawing/2014/main" id="{A3D655F5-239A-ECAC-0845-2C18E6CE336F}"/>
              </a:ext>
            </a:extLst>
          </p:cNvPr>
          <p:cNvCxnSpPr>
            <a:cxnSpLocks/>
          </p:cNvCxnSpPr>
          <p:nvPr/>
        </p:nvCxnSpPr>
        <p:spPr>
          <a:xfrm>
            <a:off x="635049" y="1803504"/>
            <a:ext cx="367840" cy="0"/>
          </a:xfrm>
          <a:prstGeom prst="straightConnector1">
            <a:avLst/>
          </a:prstGeom>
          <a:ln w="76200">
            <a:solidFill>
              <a:srgbClr val="FF4B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8" name="直线箭头连接符 317">
            <a:extLst>
              <a:ext uri="{FF2B5EF4-FFF2-40B4-BE49-F238E27FC236}">
                <a16:creationId xmlns:a16="http://schemas.microsoft.com/office/drawing/2014/main" id="{2871C166-A265-0A6A-2185-F601E8DD68E2}"/>
              </a:ext>
            </a:extLst>
          </p:cNvPr>
          <p:cNvCxnSpPr>
            <a:cxnSpLocks/>
          </p:cNvCxnSpPr>
          <p:nvPr/>
        </p:nvCxnSpPr>
        <p:spPr>
          <a:xfrm>
            <a:off x="635049" y="4286149"/>
            <a:ext cx="367840" cy="0"/>
          </a:xfrm>
          <a:prstGeom prst="straightConnector1">
            <a:avLst/>
          </a:prstGeom>
          <a:ln w="76200">
            <a:solidFill>
              <a:srgbClr val="FF4B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3" name="矩形 322">
            <a:extLst>
              <a:ext uri="{FF2B5EF4-FFF2-40B4-BE49-F238E27FC236}">
                <a16:creationId xmlns:a16="http://schemas.microsoft.com/office/drawing/2014/main" id="{D5C093A0-C120-205E-39F3-1E7E4A70641D}"/>
              </a:ext>
            </a:extLst>
          </p:cNvPr>
          <p:cNvSpPr/>
          <p:nvPr/>
        </p:nvSpPr>
        <p:spPr>
          <a:xfrm>
            <a:off x="10984588" y="2604382"/>
            <a:ext cx="961605" cy="1405258"/>
          </a:xfrm>
          <a:custGeom>
            <a:avLst/>
            <a:gdLst>
              <a:gd name="connsiteX0" fmla="*/ 0 w 961605"/>
              <a:gd name="connsiteY0" fmla="*/ 0 h 1405258"/>
              <a:gd name="connsiteX1" fmla="*/ 471186 w 961605"/>
              <a:gd name="connsiteY1" fmla="*/ 0 h 1405258"/>
              <a:gd name="connsiteX2" fmla="*/ 961605 w 961605"/>
              <a:gd name="connsiteY2" fmla="*/ 0 h 1405258"/>
              <a:gd name="connsiteX3" fmla="*/ 961605 w 961605"/>
              <a:gd name="connsiteY3" fmla="*/ 496524 h 1405258"/>
              <a:gd name="connsiteX4" fmla="*/ 961605 w 961605"/>
              <a:gd name="connsiteY4" fmla="*/ 964944 h 1405258"/>
              <a:gd name="connsiteX5" fmla="*/ 961605 w 961605"/>
              <a:gd name="connsiteY5" fmla="*/ 1405258 h 1405258"/>
              <a:gd name="connsiteX6" fmla="*/ 500035 w 961605"/>
              <a:gd name="connsiteY6" fmla="*/ 1405258 h 1405258"/>
              <a:gd name="connsiteX7" fmla="*/ 0 w 961605"/>
              <a:gd name="connsiteY7" fmla="*/ 1405258 h 1405258"/>
              <a:gd name="connsiteX8" fmla="*/ 0 w 961605"/>
              <a:gd name="connsiteY8" fmla="*/ 908734 h 1405258"/>
              <a:gd name="connsiteX9" fmla="*/ 0 w 961605"/>
              <a:gd name="connsiteY9" fmla="*/ 412209 h 1405258"/>
              <a:gd name="connsiteX10" fmla="*/ 0 w 961605"/>
              <a:gd name="connsiteY10" fmla="*/ 0 h 1405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61605" h="1405258" extrusionOk="0">
                <a:moveTo>
                  <a:pt x="0" y="0"/>
                </a:moveTo>
                <a:cubicBezTo>
                  <a:pt x="227765" y="-18752"/>
                  <a:pt x="328959" y="-15694"/>
                  <a:pt x="471186" y="0"/>
                </a:cubicBezTo>
                <a:cubicBezTo>
                  <a:pt x="613413" y="15694"/>
                  <a:pt x="838580" y="13702"/>
                  <a:pt x="961605" y="0"/>
                </a:cubicBezTo>
                <a:cubicBezTo>
                  <a:pt x="959208" y="120242"/>
                  <a:pt x="952924" y="316553"/>
                  <a:pt x="961605" y="496524"/>
                </a:cubicBezTo>
                <a:cubicBezTo>
                  <a:pt x="970286" y="676495"/>
                  <a:pt x="950474" y="843891"/>
                  <a:pt x="961605" y="964944"/>
                </a:cubicBezTo>
                <a:cubicBezTo>
                  <a:pt x="972736" y="1085997"/>
                  <a:pt x="952562" y="1283313"/>
                  <a:pt x="961605" y="1405258"/>
                </a:cubicBezTo>
                <a:cubicBezTo>
                  <a:pt x="846036" y="1417643"/>
                  <a:pt x="682473" y="1422873"/>
                  <a:pt x="500035" y="1405258"/>
                </a:cubicBezTo>
                <a:cubicBezTo>
                  <a:pt x="317597" y="1387644"/>
                  <a:pt x="174639" y="1419559"/>
                  <a:pt x="0" y="1405258"/>
                </a:cubicBezTo>
                <a:cubicBezTo>
                  <a:pt x="-23020" y="1279712"/>
                  <a:pt x="11226" y="1008327"/>
                  <a:pt x="0" y="908734"/>
                </a:cubicBezTo>
                <a:cubicBezTo>
                  <a:pt x="-11226" y="809141"/>
                  <a:pt x="2520" y="635126"/>
                  <a:pt x="0" y="412209"/>
                </a:cubicBezTo>
                <a:cubicBezTo>
                  <a:pt x="-2520" y="189293"/>
                  <a:pt x="5757" y="183016"/>
                  <a:pt x="0" y="0"/>
                </a:cubicBezTo>
                <a:close/>
              </a:path>
            </a:pathLst>
          </a:custGeom>
          <a:noFill/>
          <a:ln w="76200">
            <a:solidFill>
              <a:schemeClr val="accent6">
                <a:lumMod val="60000"/>
                <a:lumOff val="40000"/>
              </a:schemeClr>
            </a:solidFill>
            <a:prstDash val="dashDot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5" name="七角星 324">
            <a:extLst>
              <a:ext uri="{FF2B5EF4-FFF2-40B4-BE49-F238E27FC236}">
                <a16:creationId xmlns:a16="http://schemas.microsoft.com/office/drawing/2014/main" id="{D9F8D2B5-10F7-91BD-B8FF-BA20B48B7D95}"/>
              </a:ext>
            </a:extLst>
          </p:cNvPr>
          <p:cNvSpPr/>
          <p:nvPr/>
        </p:nvSpPr>
        <p:spPr>
          <a:xfrm>
            <a:off x="10276278" y="1941786"/>
            <a:ext cx="766916" cy="684039"/>
          </a:xfrm>
          <a:prstGeom prst="star7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b="1" dirty="0">
                <a:solidFill>
                  <a:schemeClr val="accent6"/>
                </a:solidFill>
              </a:rPr>
              <a:t>1</a:t>
            </a:r>
            <a:endParaRPr kumimoji="1" lang="zh-CN" altLang="en-US" sz="2800" b="1" dirty="0">
              <a:solidFill>
                <a:schemeClr val="accent6"/>
              </a:solidFill>
            </a:endParaRPr>
          </a:p>
        </p:txBody>
      </p:sp>
      <p:sp>
        <p:nvSpPr>
          <p:cNvPr id="331" name="文本框 330">
            <a:extLst>
              <a:ext uri="{FF2B5EF4-FFF2-40B4-BE49-F238E27FC236}">
                <a16:creationId xmlns:a16="http://schemas.microsoft.com/office/drawing/2014/main" id="{C0D8EC5A-1352-D440-C629-F50BBF0B1261}"/>
              </a:ext>
            </a:extLst>
          </p:cNvPr>
          <p:cNvSpPr txBox="1"/>
          <p:nvPr/>
        </p:nvSpPr>
        <p:spPr>
          <a:xfrm>
            <a:off x="754675" y="5608252"/>
            <a:ext cx="74407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Step1:</a:t>
            </a:r>
            <a:r>
              <a:rPr kumimoji="1" lang="zh-CN" altLang="en-US" dirty="0"/>
              <a:t> 有实验的算力资源后，先把</a:t>
            </a:r>
            <a:r>
              <a:rPr kumimoji="1" lang="en-US" altLang="zh-CN" dirty="0"/>
              <a:t>SMM</a:t>
            </a:r>
            <a:r>
              <a:rPr kumimoji="1" lang="zh-CN" altLang="en-US" dirty="0"/>
              <a:t>跑出来；</a:t>
            </a:r>
            <a:endParaRPr kumimoji="1" lang="en-US" altLang="zh-CN" dirty="0"/>
          </a:p>
          <a:p>
            <a:r>
              <a:rPr kumimoji="1" lang="en-US" altLang="zh-CN" dirty="0"/>
              <a:t>Step2:</a:t>
            </a:r>
            <a:r>
              <a:rPr kumimoji="1" lang="zh-CN" altLang="en-US" dirty="0"/>
              <a:t> 弄清楚安全控制部分和</a:t>
            </a:r>
            <a:r>
              <a:rPr kumimoji="1" lang="en-US" altLang="zh-CN" dirty="0"/>
              <a:t>SMM</a:t>
            </a:r>
            <a:r>
              <a:rPr kumimoji="1" lang="zh-CN" altLang="en-US" dirty="0"/>
              <a:t>的交互是什么；</a:t>
            </a:r>
            <a:endParaRPr kumimoji="1" lang="en-US" altLang="zh-CN" dirty="0"/>
          </a:p>
          <a:p>
            <a:r>
              <a:rPr kumimoji="1" lang="en-US" altLang="zh-CN" dirty="0"/>
              <a:t>Step3:</a:t>
            </a:r>
            <a:r>
              <a:rPr kumimoji="1" lang="zh-CN" altLang="en-US" dirty="0"/>
              <a:t> 改进安全控制的部分后和原来的模型连接，查看改善结果。</a:t>
            </a:r>
            <a:endParaRPr kumimoji="1" lang="en-US" altLang="zh-CN" dirty="0"/>
          </a:p>
        </p:txBody>
      </p:sp>
      <p:sp>
        <p:nvSpPr>
          <p:cNvPr id="333" name="文本框 332">
            <a:extLst>
              <a:ext uri="{FF2B5EF4-FFF2-40B4-BE49-F238E27FC236}">
                <a16:creationId xmlns:a16="http://schemas.microsoft.com/office/drawing/2014/main" id="{E73E785A-0C7A-175B-2D64-B9DF9A04BB80}"/>
              </a:ext>
            </a:extLst>
          </p:cNvPr>
          <p:cNvSpPr txBox="1"/>
          <p:nvPr/>
        </p:nvSpPr>
        <p:spPr>
          <a:xfrm>
            <a:off x="8240271" y="6109896"/>
            <a:ext cx="181331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dirty="0"/>
              <a:t>Safety</a:t>
            </a:r>
            <a:r>
              <a:rPr kumimoji="1" lang="zh-CN" altLang="en-US" dirty="0"/>
              <a:t> </a:t>
            </a:r>
            <a:r>
              <a:rPr kumimoji="1" lang="en-US" altLang="zh-CN" dirty="0"/>
              <a:t>Mind</a:t>
            </a:r>
            <a:r>
              <a:rPr kumimoji="1" lang="zh-CN" altLang="en-US" dirty="0"/>
              <a:t> </a:t>
            </a:r>
            <a:r>
              <a:rPr kumimoji="1" lang="en-US" altLang="zh-CN" dirty="0"/>
              <a:t>Map</a:t>
            </a:r>
            <a:endParaRPr kumimoji="1"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41DA8B2-FCDC-3319-F8DD-7FE1428EAE43}"/>
              </a:ext>
            </a:extLst>
          </p:cNvPr>
          <p:cNvSpPr txBox="1"/>
          <p:nvPr/>
        </p:nvSpPr>
        <p:spPr>
          <a:xfrm>
            <a:off x="0" y="-5542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/>
              <a:t>0.</a:t>
            </a:r>
            <a:r>
              <a:rPr lang="zh-CN" altLang="en-US" sz="2800" b="1" dirty="0"/>
              <a:t> 前情回顾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81567F1-2290-1B17-5D02-DBC10C3AA152}"/>
              </a:ext>
            </a:extLst>
          </p:cNvPr>
          <p:cNvSpPr/>
          <p:nvPr/>
        </p:nvSpPr>
        <p:spPr>
          <a:xfrm>
            <a:off x="709808" y="5524630"/>
            <a:ext cx="6673606" cy="1038054"/>
          </a:xfrm>
          <a:custGeom>
            <a:avLst/>
            <a:gdLst>
              <a:gd name="connsiteX0" fmla="*/ 0 w 6673606"/>
              <a:gd name="connsiteY0" fmla="*/ 0 h 1038054"/>
              <a:gd name="connsiteX1" fmla="*/ 600625 w 6673606"/>
              <a:gd name="connsiteY1" fmla="*/ 0 h 1038054"/>
              <a:gd name="connsiteX2" fmla="*/ 1067777 w 6673606"/>
              <a:gd name="connsiteY2" fmla="*/ 0 h 1038054"/>
              <a:gd name="connsiteX3" fmla="*/ 1868610 w 6673606"/>
              <a:gd name="connsiteY3" fmla="*/ 0 h 1038054"/>
              <a:gd name="connsiteX4" fmla="*/ 2469234 w 6673606"/>
              <a:gd name="connsiteY4" fmla="*/ 0 h 1038054"/>
              <a:gd name="connsiteX5" fmla="*/ 3069859 w 6673606"/>
              <a:gd name="connsiteY5" fmla="*/ 0 h 1038054"/>
              <a:gd name="connsiteX6" fmla="*/ 3870691 w 6673606"/>
              <a:gd name="connsiteY6" fmla="*/ 0 h 1038054"/>
              <a:gd name="connsiteX7" fmla="*/ 4404580 w 6673606"/>
              <a:gd name="connsiteY7" fmla="*/ 0 h 1038054"/>
              <a:gd name="connsiteX8" fmla="*/ 5205413 w 6673606"/>
              <a:gd name="connsiteY8" fmla="*/ 0 h 1038054"/>
              <a:gd name="connsiteX9" fmla="*/ 6006245 w 6673606"/>
              <a:gd name="connsiteY9" fmla="*/ 0 h 1038054"/>
              <a:gd name="connsiteX10" fmla="*/ 6673606 w 6673606"/>
              <a:gd name="connsiteY10" fmla="*/ 0 h 1038054"/>
              <a:gd name="connsiteX11" fmla="*/ 6673606 w 6673606"/>
              <a:gd name="connsiteY11" fmla="*/ 539788 h 1038054"/>
              <a:gd name="connsiteX12" fmla="*/ 6673606 w 6673606"/>
              <a:gd name="connsiteY12" fmla="*/ 1038054 h 1038054"/>
              <a:gd name="connsiteX13" fmla="*/ 6206454 w 6673606"/>
              <a:gd name="connsiteY13" fmla="*/ 1038054 h 1038054"/>
              <a:gd name="connsiteX14" fmla="*/ 5405621 w 6673606"/>
              <a:gd name="connsiteY14" fmla="*/ 1038054 h 1038054"/>
              <a:gd name="connsiteX15" fmla="*/ 4871732 w 6673606"/>
              <a:gd name="connsiteY15" fmla="*/ 1038054 h 1038054"/>
              <a:gd name="connsiteX16" fmla="*/ 4204372 w 6673606"/>
              <a:gd name="connsiteY16" fmla="*/ 1038054 h 1038054"/>
              <a:gd name="connsiteX17" fmla="*/ 3403539 w 6673606"/>
              <a:gd name="connsiteY17" fmla="*/ 1038054 h 1038054"/>
              <a:gd name="connsiteX18" fmla="*/ 2736178 w 6673606"/>
              <a:gd name="connsiteY18" fmla="*/ 1038054 h 1038054"/>
              <a:gd name="connsiteX19" fmla="*/ 2269026 w 6673606"/>
              <a:gd name="connsiteY19" fmla="*/ 1038054 h 1038054"/>
              <a:gd name="connsiteX20" fmla="*/ 1735138 w 6673606"/>
              <a:gd name="connsiteY20" fmla="*/ 1038054 h 1038054"/>
              <a:gd name="connsiteX21" fmla="*/ 934305 w 6673606"/>
              <a:gd name="connsiteY21" fmla="*/ 1038054 h 1038054"/>
              <a:gd name="connsiteX22" fmla="*/ 0 w 6673606"/>
              <a:gd name="connsiteY22" fmla="*/ 1038054 h 1038054"/>
              <a:gd name="connsiteX23" fmla="*/ 0 w 6673606"/>
              <a:gd name="connsiteY23" fmla="*/ 539788 h 1038054"/>
              <a:gd name="connsiteX24" fmla="*/ 0 w 6673606"/>
              <a:gd name="connsiteY24" fmla="*/ 0 h 1038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6673606" h="1038054" extrusionOk="0">
                <a:moveTo>
                  <a:pt x="0" y="0"/>
                </a:moveTo>
                <a:cubicBezTo>
                  <a:pt x="243596" y="-19719"/>
                  <a:pt x="373406" y="8413"/>
                  <a:pt x="600625" y="0"/>
                </a:cubicBezTo>
                <a:cubicBezTo>
                  <a:pt x="827844" y="-8413"/>
                  <a:pt x="889547" y="-17470"/>
                  <a:pt x="1067777" y="0"/>
                </a:cubicBezTo>
                <a:cubicBezTo>
                  <a:pt x="1246007" y="17470"/>
                  <a:pt x="1545110" y="29126"/>
                  <a:pt x="1868610" y="0"/>
                </a:cubicBezTo>
                <a:cubicBezTo>
                  <a:pt x="2192110" y="-29126"/>
                  <a:pt x="2292534" y="28737"/>
                  <a:pt x="2469234" y="0"/>
                </a:cubicBezTo>
                <a:cubicBezTo>
                  <a:pt x="2645934" y="-28737"/>
                  <a:pt x="2838649" y="-10788"/>
                  <a:pt x="3069859" y="0"/>
                </a:cubicBezTo>
                <a:cubicBezTo>
                  <a:pt x="3301070" y="10788"/>
                  <a:pt x="3657095" y="-6310"/>
                  <a:pt x="3870691" y="0"/>
                </a:cubicBezTo>
                <a:cubicBezTo>
                  <a:pt x="4084287" y="6310"/>
                  <a:pt x="4196077" y="-8559"/>
                  <a:pt x="4404580" y="0"/>
                </a:cubicBezTo>
                <a:cubicBezTo>
                  <a:pt x="4613083" y="8559"/>
                  <a:pt x="4940698" y="-545"/>
                  <a:pt x="5205413" y="0"/>
                </a:cubicBezTo>
                <a:cubicBezTo>
                  <a:pt x="5470128" y="545"/>
                  <a:pt x="5779339" y="22875"/>
                  <a:pt x="6006245" y="0"/>
                </a:cubicBezTo>
                <a:cubicBezTo>
                  <a:pt x="6233151" y="-22875"/>
                  <a:pt x="6387790" y="-19739"/>
                  <a:pt x="6673606" y="0"/>
                </a:cubicBezTo>
                <a:cubicBezTo>
                  <a:pt x="6700031" y="148597"/>
                  <a:pt x="6653890" y="305622"/>
                  <a:pt x="6673606" y="539788"/>
                </a:cubicBezTo>
                <a:cubicBezTo>
                  <a:pt x="6693322" y="773954"/>
                  <a:pt x="6688044" y="906299"/>
                  <a:pt x="6673606" y="1038054"/>
                </a:cubicBezTo>
                <a:cubicBezTo>
                  <a:pt x="6463847" y="1035339"/>
                  <a:pt x="6432268" y="1039494"/>
                  <a:pt x="6206454" y="1038054"/>
                </a:cubicBezTo>
                <a:cubicBezTo>
                  <a:pt x="5980640" y="1036614"/>
                  <a:pt x="5785504" y="1016983"/>
                  <a:pt x="5405621" y="1038054"/>
                </a:cubicBezTo>
                <a:cubicBezTo>
                  <a:pt x="5025738" y="1059125"/>
                  <a:pt x="5114720" y="1017261"/>
                  <a:pt x="4871732" y="1038054"/>
                </a:cubicBezTo>
                <a:cubicBezTo>
                  <a:pt x="4628744" y="1058847"/>
                  <a:pt x="4405437" y="1063259"/>
                  <a:pt x="4204372" y="1038054"/>
                </a:cubicBezTo>
                <a:cubicBezTo>
                  <a:pt x="4003307" y="1012849"/>
                  <a:pt x="3746887" y="1008775"/>
                  <a:pt x="3403539" y="1038054"/>
                </a:cubicBezTo>
                <a:cubicBezTo>
                  <a:pt x="3060191" y="1067333"/>
                  <a:pt x="3043712" y="1024976"/>
                  <a:pt x="2736178" y="1038054"/>
                </a:cubicBezTo>
                <a:cubicBezTo>
                  <a:pt x="2428644" y="1051132"/>
                  <a:pt x="2423469" y="1026079"/>
                  <a:pt x="2269026" y="1038054"/>
                </a:cubicBezTo>
                <a:cubicBezTo>
                  <a:pt x="2114583" y="1050029"/>
                  <a:pt x="1878631" y="1060919"/>
                  <a:pt x="1735138" y="1038054"/>
                </a:cubicBezTo>
                <a:cubicBezTo>
                  <a:pt x="1591645" y="1015189"/>
                  <a:pt x="1273462" y="1006088"/>
                  <a:pt x="934305" y="1038054"/>
                </a:cubicBezTo>
                <a:cubicBezTo>
                  <a:pt x="595148" y="1070020"/>
                  <a:pt x="333981" y="1057631"/>
                  <a:pt x="0" y="1038054"/>
                </a:cubicBezTo>
                <a:cubicBezTo>
                  <a:pt x="-1059" y="883821"/>
                  <a:pt x="-7649" y="651300"/>
                  <a:pt x="0" y="539788"/>
                </a:cubicBezTo>
                <a:cubicBezTo>
                  <a:pt x="7649" y="428276"/>
                  <a:pt x="13020" y="225807"/>
                  <a:pt x="0" y="0"/>
                </a:cubicBezTo>
                <a:close/>
              </a:path>
            </a:pathLst>
          </a:custGeom>
          <a:noFill/>
          <a:ln w="76200">
            <a:solidFill>
              <a:schemeClr val="accent6">
                <a:lumMod val="60000"/>
                <a:lumOff val="40000"/>
              </a:schemeClr>
            </a:solidFill>
            <a:prstDash val="dashDot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0001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686489-971B-4D7A-CFEE-344B594865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框 25">
            <a:extLst>
              <a:ext uri="{FF2B5EF4-FFF2-40B4-BE49-F238E27FC236}">
                <a16:creationId xmlns:a16="http://schemas.microsoft.com/office/drawing/2014/main" id="{10937661-02A8-B0E4-A618-97F6B544E2FB}"/>
              </a:ext>
            </a:extLst>
          </p:cNvPr>
          <p:cNvSpPr txBox="1"/>
          <p:nvPr/>
        </p:nvSpPr>
        <p:spPr>
          <a:xfrm>
            <a:off x="0" y="0"/>
            <a:ext cx="118515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262626"/>
                </a:solidFill>
                <a:latin typeface="-apple-system"/>
              </a:rPr>
              <a:t>二、到底是什么数据传入了 </a:t>
            </a:r>
            <a:r>
              <a:rPr lang="en-US" altLang="zh-CN" sz="2800" b="1" dirty="0">
                <a:solidFill>
                  <a:srgbClr val="262626"/>
                </a:solidFill>
                <a:latin typeface="-apple-system"/>
              </a:rPr>
              <a:t>Transformer</a:t>
            </a:r>
            <a:r>
              <a:rPr lang="zh-CN" altLang="en-US" sz="2800" b="1" dirty="0">
                <a:solidFill>
                  <a:srgbClr val="262626"/>
                </a:solidFill>
                <a:latin typeface="-apple-system"/>
              </a:rPr>
              <a:t> </a:t>
            </a:r>
            <a:r>
              <a:rPr lang="en-US" altLang="zh-CN" sz="2800" b="1" dirty="0">
                <a:solidFill>
                  <a:srgbClr val="262626"/>
                </a:solidFill>
                <a:latin typeface="-apple-system"/>
              </a:rPr>
              <a:t>–</a:t>
            </a:r>
            <a:r>
              <a:rPr lang="zh-CN" altLang="en-US" sz="2800" b="1" dirty="0">
                <a:solidFill>
                  <a:srgbClr val="262626"/>
                </a:solidFill>
                <a:latin typeface="-apple-system"/>
              </a:rPr>
              <a:t> </a:t>
            </a:r>
            <a:r>
              <a:rPr lang="en-US" altLang="zh-CN" sz="2800" b="1" dirty="0" err="1">
                <a:solidFill>
                  <a:srgbClr val="262626"/>
                </a:solidFill>
                <a:latin typeface="-apple-system"/>
              </a:rPr>
              <a:t>CarlaMVDetDataset</a:t>
            </a:r>
            <a:r>
              <a:rPr lang="zh-CN" altLang="en-US" sz="2800" b="1" dirty="0">
                <a:solidFill>
                  <a:srgbClr val="262626"/>
                </a:solidFill>
                <a:latin typeface="-apple-system"/>
              </a:rPr>
              <a:t> 返回的内容</a:t>
            </a:r>
            <a:endParaRPr lang="zh-CN" altLang="en-US" sz="2800" dirty="0">
              <a:solidFill>
                <a:srgbClr val="262626"/>
              </a:solidFill>
              <a:latin typeface="-apple-system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115B508-E532-2842-56FD-0538FB30F64F}"/>
              </a:ext>
            </a:extLst>
          </p:cNvPr>
          <p:cNvSpPr txBox="1"/>
          <p:nvPr/>
        </p:nvSpPr>
        <p:spPr>
          <a:xfrm>
            <a:off x="4724400" y="463942"/>
            <a:ext cx="6158204" cy="639405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buNone/>
            </a:pPr>
            <a:r>
              <a:rPr lang="en" altLang="zh-CN" sz="105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" altLang="zh-CN" sz="105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gps_x</a:t>
            </a:r>
            <a:r>
              <a:rPr lang="en" altLang="zh-CN" sz="105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" altLang="zh-CN" sz="105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" altLang="zh-CN" sz="105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94.91248082595453</a:t>
            </a:r>
            <a:r>
              <a:rPr lang="en" altLang="zh-CN" sz="105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pPr>
              <a:buNone/>
            </a:pPr>
            <a:r>
              <a:rPr lang="en" altLang="zh-CN" sz="105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" altLang="zh-CN" sz="105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gps_y</a:t>
            </a:r>
            <a:r>
              <a:rPr lang="en" altLang="zh-CN" sz="105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" altLang="zh-CN" sz="105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" altLang="zh-CN" sz="105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-16.5807113873453</a:t>
            </a:r>
            <a:r>
              <a:rPr lang="en" altLang="zh-CN" sz="105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pPr>
              <a:buNone/>
            </a:pPr>
            <a:r>
              <a:rPr lang="en" altLang="zh-CN" sz="105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"x"</a:t>
            </a:r>
            <a:r>
              <a:rPr lang="en" altLang="zh-CN" sz="105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" altLang="zh-CN" sz="105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-16.580711364746094</a:t>
            </a:r>
            <a:r>
              <a:rPr lang="en" altLang="zh-CN" sz="105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pPr>
              <a:buNone/>
            </a:pPr>
            <a:r>
              <a:rPr lang="en" altLang="zh-CN" sz="105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"y"</a:t>
            </a:r>
            <a:r>
              <a:rPr lang="en" altLang="zh-CN" sz="105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" altLang="zh-CN" sz="105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-94.90811920166016</a:t>
            </a:r>
            <a:r>
              <a:rPr lang="en" altLang="zh-CN" sz="105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pPr>
              <a:buNone/>
            </a:pPr>
            <a:r>
              <a:rPr lang="en" altLang="zh-CN" sz="105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"theta"</a:t>
            </a:r>
            <a:r>
              <a:rPr lang="en" altLang="zh-CN" sz="105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" altLang="zh-CN" sz="105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4.708024024963379</a:t>
            </a:r>
            <a:r>
              <a:rPr lang="en" altLang="zh-CN" sz="105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pPr>
              <a:buNone/>
            </a:pPr>
            <a:r>
              <a:rPr lang="en" altLang="zh-CN" sz="105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"speed"</a:t>
            </a:r>
            <a:r>
              <a:rPr lang="en" altLang="zh-CN" sz="105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" altLang="zh-CN" sz="105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5.936957147784359</a:t>
            </a:r>
            <a:r>
              <a:rPr lang="en" altLang="zh-CN" sz="105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pPr>
              <a:buNone/>
            </a:pPr>
            <a:r>
              <a:rPr lang="en" altLang="zh-CN" sz="105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" altLang="zh-CN" sz="105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target_speed</a:t>
            </a:r>
            <a:r>
              <a:rPr lang="en" altLang="zh-CN" sz="105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" altLang="zh-CN" sz="105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" altLang="zh-CN" sz="105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0.0</a:t>
            </a:r>
            <a:r>
              <a:rPr lang="en" altLang="zh-CN" sz="105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pPr>
              <a:buNone/>
            </a:pPr>
            <a:r>
              <a:rPr lang="en" altLang="zh-CN" sz="105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" altLang="zh-CN" sz="105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x_command</a:t>
            </a:r>
            <a:r>
              <a:rPr lang="en" altLang="zh-CN" sz="105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" altLang="zh-CN" sz="105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" altLang="zh-CN" sz="105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94.94821855293475</a:t>
            </a:r>
            <a:r>
              <a:rPr lang="en" altLang="zh-CN" sz="105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pPr>
              <a:buNone/>
            </a:pPr>
            <a:r>
              <a:rPr lang="en" altLang="zh-CN" sz="105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" altLang="zh-CN" sz="105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y_command</a:t>
            </a:r>
            <a:r>
              <a:rPr lang="en" altLang="zh-CN" sz="105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" altLang="zh-CN" sz="105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" altLang="zh-CN" sz="105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-33.23202137708174</a:t>
            </a:r>
            <a:r>
              <a:rPr lang="en" altLang="zh-CN" sz="105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pPr>
              <a:buNone/>
            </a:pPr>
            <a:r>
              <a:rPr lang="en" altLang="zh-CN" sz="105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"command"</a:t>
            </a:r>
            <a:r>
              <a:rPr lang="en" altLang="zh-CN" sz="105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" altLang="zh-CN" sz="105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4</a:t>
            </a:r>
            <a:r>
              <a:rPr lang="en" altLang="zh-CN" sz="105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pPr>
              <a:buNone/>
            </a:pPr>
            <a:r>
              <a:rPr lang="en" altLang="zh-CN" sz="105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" altLang="zh-CN" sz="105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gt_command</a:t>
            </a:r>
            <a:r>
              <a:rPr lang="en" altLang="zh-CN" sz="105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" altLang="zh-CN" sz="105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" altLang="zh-CN" sz="105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4</a:t>
            </a:r>
            <a:r>
              <a:rPr lang="en" altLang="zh-CN" sz="105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pPr>
              <a:buNone/>
            </a:pPr>
            <a:r>
              <a:rPr lang="en" altLang="zh-CN" sz="105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"steer"</a:t>
            </a:r>
            <a:r>
              <a:rPr lang="en" altLang="zh-CN" sz="105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" altLang="zh-CN" sz="105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0.005</a:t>
            </a:r>
            <a:r>
              <a:rPr lang="en" altLang="zh-CN" sz="105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pPr>
              <a:buNone/>
            </a:pPr>
            <a:r>
              <a:rPr lang="en" altLang="zh-CN" sz="105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"throttle"</a:t>
            </a:r>
            <a:r>
              <a:rPr lang="en" altLang="zh-CN" sz="105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" altLang="zh-CN" sz="105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0.0</a:t>
            </a:r>
            <a:r>
              <a:rPr lang="en" altLang="zh-CN" sz="105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pPr>
              <a:buNone/>
            </a:pPr>
            <a:r>
              <a:rPr lang="en" altLang="zh-CN" sz="105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"brake"</a:t>
            </a:r>
            <a:r>
              <a:rPr lang="en" altLang="zh-CN" sz="105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" altLang="zh-CN" sz="105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true</a:t>
            </a:r>
            <a:r>
              <a:rPr lang="en" altLang="zh-CN" sz="105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pPr>
              <a:buNone/>
            </a:pPr>
            <a:r>
              <a:rPr lang="en" altLang="zh-CN" sz="105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"weather"</a:t>
            </a:r>
            <a:r>
              <a:rPr lang="en" altLang="zh-CN" sz="105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: {</a:t>
            </a:r>
          </a:p>
          <a:p>
            <a:pPr>
              <a:buNone/>
            </a:pPr>
            <a:r>
              <a:rPr lang="en" altLang="zh-CN" sz="105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"cloudiness"</a:t>
            </a:r>
            <a:r>
              <a:rPr lang="en" altLang="zh-CN" sz="105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" altLang="zh-CN" sz="105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15.0</a:t>
            </a:r>
            <a:r>
              <a:rPr lang="en" altLang="zh-CN" sz="105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pPr>
              <a:buNone/>
            </a:pPr>
            <a:r>
              <a:rPr lang="en" altLang="zh-CN" sz="105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"precipitation"</a:t>
            </a:r>
            <a:r>
              <a:rPr lang="en" altLang="zh-CN" sz="105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" altLang="zh-CN" sz="105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0.0</a:t>
            </a:r>
            <a:r>
              <a:rPr lang="en" altLang="zh-CN" sz="105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pPr>
              <a:buNone/>
            </a:pPr>
            <a:r>
              <a:rPr lang="en" altLang="zh-CN" sz="105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" altLang="zh-CN" sz="105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precipitation_deposits</a:t>
            </a:r>
            <a:r>
              <a:rPr lang="en" altLang="zh-CN" sz="105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" altLang="zh-CN" sz="105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" altLang="zh-CN" sz="105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0.0</a:t>
            </a:r>
            <a:r>
              <a:rPr lang="en" altLang="zh-CN" sz="105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pPr>
              <a:buNone/>
            </a:pPr>
            <a:r>
              <a:rPr lang="en" altLang="zh-CN" sz="105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" altLang="zh-CN" sz="105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wind_intensity</a:t>
            </a:r>
            <a:r>
              <a:rPr lang="en" altLang="zh-CN" sz="105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" altLang="zh-CN" sz="105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" altLang="zh-CN" sz="105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0.3499999940395355</a:t>
            </a:r>
            <a:r>
              <a:rPr lang="en" altLang="zh-CN" sz="105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pPr>
              <a:buNone/>
            </a:pPr>
            <a:r>
              <a:rPr lang="en" altLang="zh-CN" sz="105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" altLang="zh-CN" sz="105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sun_azimuth_angle</a:t>
            </a:r>
            <a:r>
              <a:rPr lang="en" altLang="zh-CN" sz="105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" altLang="zh-CN" sz="105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" altLang="zh-CN" sz="105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0.0</a:t>
            </a:r>
            <a:r>
              <a:rPr lang="en" altLang="zh-CN" sz="105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pPr>
              <a:buNone/>
            </a:pPr>
            <a:r>
              <a:rPr lang="en" altLang="zh-CN" sz="105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" altLang="zh-CN" sz="105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sun_altitude_angle</a:t>
            </a:r>
            <a:r>
              <a:rPr lang="en" altLang="zh-CN" sz="105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" altLang="zh-CN" sz="105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" altLang="zh-CN" sz="105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75.0</a:t>
            </a:r>
            <a:r>
              <a:rPr lang="en" altLang="zh-CN" sz="105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pPr>
              <a:buNone/>
            </a:pPr>
            <a:r>
              <a:rPr lang="en" altLang="zh-CN" sz="105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" altLang="zh-CN" sz="105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fog_density</a:t>
            </a:r>
            <a:r>
              <a:rPr lang="en" altLang="zh-CN" sz="105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" altLang="zh-CN" sz="105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" altLang="zh-CN" sz="105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0.0</a:t>
            </a:r>
            <a:r>
              <a:rPr lang="en" altLang="zh-CN" sz="105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pPr>
              <a:buNone/>
            </a:pPr>
            <a:r>
              <a:rPr lang="en" altLang="zh-CN" sz="105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" altLang="zh-CN" sz="105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fog_distance</a:t>
            </a:r>
            <a:r>
              <a:rPr lang="en" altLang="zh-CN" sz="105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" altLang="zh-CN" sz="105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" altLang="zh-CN" sz="105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0.0</a:t>
            </a:r>
            <a:r>
              <a:rPr lang="en" altLang="zh-CN" sz="105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pPr>
              <a:buNone/>
            </a:pPr>
            <a:r>
              <a:rPr lang="en" altLang="zh-CN" sz="105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"wetness"</a:t>
            </a:r>
            <a:r>
              <a:rPr lang="en" altLang="zh-CN" sz="105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" altLang="zh-CN" sz="105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0.0</a:t>
            </a:r>
            <a:r>
              <a:rPr lang="en" altLang="zh-CN" sz="105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pPr>
              <a:buNone/>
            </a:pPr>
            <a:r>
              <a:rPr lang="en" altLang="zh-CN" sz="105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" altLang="zh-CN" sz="105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fog_falloff</a:t>
            </a:r>
            <a:r>
              <a:rPr lang="en" altLang="zh-CN" sz="105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" altLang="zh-CN" sz="105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" altLang="zh-CN" sz="105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0.0</a:t>
            </a:r>
            <a:endParaRPr lang="en" altLang="zh-CN" sz="105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>
              <a:buNone/>
            </a:pPr>
            <a:r>
              <a:rPr lang="en" altLang="zh-CN" sz="105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},</a:t>
            </a:r>
          </a:p>
          <a:p>
            <a:pPr>
              <a:buNone/>
            </a:pPr>
            <a:r>
              <a:rPr lang="en" altLang="zh-CN" sz="105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" altLang="zh-CN" sz="105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weather_id</a:t>
            </a:r>
            <a:r>
              <a:rPr lang="en" altLang="zh-CN" sz="105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" altLang="zh-CN" sz="105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" altLang="zh-CN" sz="105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" altLang="zh-CN" sz="105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pPr>
              <a:buNone/>
            </a:pPr>
            <a:r>
              <a:rPr lang="en" altLang="zh-CN" sz="105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" altLang="zh-CN" sz="105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near_node_x</a:t>
            </a:r>
            <a:r>
              <a:rPr lang="en" altLang="zh-CN" sz="105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" altLang="zh-CN" sz="105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" altLang="zh-CN" sz="105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94.9509048461914</a:t>
            </a:r>
            <a:r>
              <a:rPr lang="en" altLang="zh-CN" sz="105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pPr>
              <a:buNone/>
            </a:pPr>
            <a:r>
              <a:rPr lang="en" altLang="zh-CN" sz="105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" altLang="zh-CN" sz="105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near_node_y</a:t>
            </a:r>
            <a:r>
              <a:rPr lang="en" altLang="zh-CN" sz="105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" altLang="zh-CN" sz="105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" altLang="zh-CN" sz="105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-21.232004165649414</a:t>
            </a:r>
            <a:r>
              <a:rPr lang="en" altLang="zh-CN" sz="105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pPr>
              <a:buNone/>
            </a:pPr>
            <a:r>
              <a:rPr lang="en" altLang="zh-CN" sz="105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" altLang="zh-CN" sz="105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far_node_x</a:t>
            </a:r>
            <a:r>
              <a:rPr lang="en" altLang="zh-CN" sz="105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" altLang="zh-CN" sz="105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" altLang="zh-CN" sz="105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94.94821855293475</a:t>
            </a:r>
            <a:r>
              <a:rPr lang="en" altLang="zh-CN" sz="105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pPr>
              <a:buNone/>
            </a:pPr>
            <a:r>
              <a:rPr lang="en" altLang="zh-CN" sz="105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" altLang="zh-CN" sz="105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far_node_y</a:t>
            </a:r>
            <a:r>
              <a:rPr lang="en" altLang="zh-CN" sz="105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" altLang="zh-CN" sz="105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" altLang="zh-CN" sz="105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-33.23202137708174</a:t>
            </a:r>
            <a:r>
              <a:rPr lang="en" altLang="zh-CN" sz="105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pPr>
              <a:buNone/>
            </a:pPr>
            <a:r>
              <a:rPr lang="en" altLang="zh-CN" sz="105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" altLang="zh-CN" sz="105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is_junction</a:t>
            </a:r>
            <a:r>
              <a:rPr lang="en" altLang="zh-CN" sz="105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" altLang="zh-CN" sz="105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" altLang="zh-CN" sz="105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false</a:t>
            </a:r>
            <a:r>
              <a:rPr lang="en" altLang="zh-CN" sz="105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pPr>
              <a:buNone/>
            </a:pPr>
            <a:r>
              <a:rPr lang="en" altLang="zh-CN" sz="105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" altLang="zh-CN" sz="105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is_vehicle_present</a:t>
            </a:r>
            <a:r>
              <a:rPr lang="en" altLang="zh-CN" sz="105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" altLang="zh-CN" sz="105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: [],</a:t>
            </a:r>
          </a:p>
          <a:p>
            <a:pPr>
              <a:buNone/>
            </a:pPr>
            <a:r>
              <a:rPr lang="en" altLang="zh-CN" sz="105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" altLang="zh-CN" sz="105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is_bike_present</a:t>
            </a:r>
            <a:r>
              <a:rPr lang="en" altLang="zh-CN" sz="105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" altLang="zh-CN" sz="105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: [],</a:t>
            </a:r>
          </a:p>
          <a:p>
            <a:pPr>
              <a:buNone/>
            </a:pPr>
            <a:r>
              <a:rPr lang="en" altLang="zh-CN" sz="105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" altLang="zh-CN" sz="105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is_lane_vehicle_present</a:t>
            </a:r>
            <a:r>
              <a:rPr lang="en" altLang="zh-CN" sz="105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" altLang="zh-CN" sz="105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: [],</a:t>
            </a:r>
          </a:p>
          <a:p>
            <a:pPr>
              <a:buNone/>
            </a:pPr>
            <a:r>
              <a:rPr lang="en" altLang="zh-CN" sz="105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" altLang="zh-CN" sz="105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is_junction_vehicle_present</a:t>
            </a:r>
            <a:r>
              <a:rPr lang="en" altLang="zh-CN" sz="105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" altLang="zh-CN" sz="105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: [],</a:t>
            </a:r>
          </a:p>
          <a:p>
            <a:pPr>
              <a:buNone/>
            </a:pPr>
            <a:r>
              <a:rPr lang="en" altLang="zh-CN" sz="105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" altLang="zh-CN" sz="105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is_pedestrian_present</a:t>
            </a:r>
            <a:r>
              <a:rPr lang="en" altLang="zh-CN" sz="105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" altLang="zh-CN" sz="105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: [</a:t>
            </a:r>
          </a:p>
          <a:p>
            <a:pPr>
              <a:buNone/>
            </a:pPr>
            <a:r>
              <a:rPr lang="en" altLang="zh-CN" sz="105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298</a:t>
            </a:r>
            <a:endParaRPr lang="en" altLang="zh-CN" sz="105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>
              <a:buNone/>
            </a:pPr>
            <a:r>
              <a:rPr lang="en" altLang="zh-CN" sz="105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],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8A4BA0C-1978-6F81-69CF-98100A2C40EA}"/>
              </a:ext>
            </a:extLst>
          </p:cNvPr>
          <p:cNvSpPr txBox="1"/>
          <p:nvPr/>
        </p:nvSpPr>
        <p:spPr>
          <a:xfrm>
            <a:off x="8118462" y="463942"/>
            <a:ext cx="3079102" cy="31322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350"/>
              </a:lnSpc>
            </a:pPr>
            <a:r>
              <a:rPr lang="en" altLang="zh-CN" sz="1050" dirty="0">
                <a:solidFill>
                  <a:srgbClr val="9CDCFE"/>
                </a:solidFill>
                <a:latin typeface="Menlo" panose="020B0609030804020204" pitchFamily="49" charset="0"/>
              </a:rPr>
              <a:t>],</a:t>
            </a:r>
          </a:p>
          <a:p>
            <a:pPr>
              <a:lnSpc>
                <a:spcPts val="1350"/>
              </a:lnSpc>
            </a:pPr>
            <a:r>
              <a:rPr lang="en" altLang="zh-CN" sz="1050" dirty="0">
                <a:solidFill>
                  <a:srgbClr val="9CDCFE"/>
                </a:solidFill>
                <a:latin typeface="Menlo" panose="020B0609030804020204" pitchFamily="49" charset="0"/>
              </a:rPr>
              <a:t>"</a:t>
            </a:r>
            <a:r>
              <a:rPr lang="en" altLang="zh-CN" sz="1050" dirty="0" err="1">
                <a:solidFill>
                  <a:srgbClr val="9CDCFE"/>
                </a:solidFill>
                <a:latin typeface="Menlo" panose="020B0609030804020204" pitchFamily="49" charset="0"/>
              </a:rPr>
              <a:t>is_red_light_present</a:t>
            </a:r>
            <a:r>
              <a:rPr lang="en" altLang="zh-CN" sz="1050" dirty="0">
                <a:solidFill>
                  <a:srgbClr val="9CDCFE"/>
                </a:solidFill>
                <a:latin typeface="Menlo" panose="020B0609030804020204" pitchFamily="49" charset="0"/>
              </a:rPr>
              <a:t>": [],</a:t>
            </a:r>
          </a:p>
          <a:p>
            <a:pPr>
              <a:lnSpc>
                <a:spcPts val="1350"/>
              </a:lnSpc>
            </a:pPr>
            <a:r>
              <a:rPr lang="en" altLang="zh-CN" sz="1050" dirty="0">
                <a:solidFill>
                  <a:srgbClr val="9CDCFE"/>
                </a:solidFill>
                <a:latin typeface="Menlo" panose="020B0609030804020204" pitchFamily="49" charset="0"/>
              </a:rPr>
              <a:t>"</a:t>
            </a:r>
            <a:r>
              <a:rPr lang="en" altLang="zh-CN" sz="1050" dirty="0" err="1">
                <a:solidFill>
                  <a:srgbClr val="9CDCFE"/>
                </a:solidFill>
                <a:latin typeface="Menlo" panose="020B0609030804020204" pitchFamily="49" charset="0"/>
              </a:rPr>
              <a:t>is_stop_sign_present</a:t>
            </a:r>
            <a:r>
              <a:rPr lang="en" altLang="zh-CN" sz="1050" dirty="0">
                <a:solidFill>
                  <a:srgbClr val="9CDCFE"/>
                </a:solidFill>
                <a:latin typeface="Menlo" panose="020B0609030804020204" pitchFamily="49" charset="0"/>
              </a:rPr>
              <a:t>": [],</a:t>
            </a:r>
          </a:p>
          <a:p>
            <a:pPr>
              <a:lnSpc>
                <a:spcPts val="1350"/>
              </a:lnSpc>
            </a:pPr>
            <a:r>
              <a:rPr lang="en" altLang="zh-CN" sz="1050" dirty="0">
                <a:solidFill>
                  <a:srgbClr val="9CDCFE"/>
                </a:solidFill>
                <a:latin typeface="Menlo" panose="020B0609030804020204" pitchFamily="49" charset="0"/>
              </a:rPr>
              <a:t>"</a:t>
            </a:r>
            <a:r>
              <a:rPr lang="en" altLang="zh-CN" sz="1050" dirty="0" err="1">
                <a:solidFill>
                  <a:srgbClr val="9CDCFE"/>
                </a:solidFill>
                <a:latin typeface="Menlo" panose="020B0609030804020204" pitchFamily="49" charset="0"/>
              </a:rPr>
              <a:t>should_slow</a:t>
            </a:r>
            <a:r>
              <a:rPr lang="en" altLang="zh-CN" sz="1050" dirty="0">
                <a:solidFill>
                  <a:srgbClr val="9CDCFE"/>
                </a:solidFill>
                <a:latin typeface="Menlo" panose="020B0609030804020204" pitchFamily="49" charset="0"/>
              </a:rPr>
              <a:t>": 0,</a:t>
            </a:r>
          </a:p>
          <a:p>
            <a:pPr>
              <a:lnSpc>
                <a:spcPts val="1350"/>
              </a:lnSpc>
            </a:pPr>
            <a:r>
              <a:rPr lang="en" altLang="zh-CN" sz="1050" dirty="0">
                <a:solidFill>
                  <a:srgbClr val="9CDCFE"/>
                </a:solidFill>
                <a:latin typeface="Menlo" panose="020B0609030804020204" pitchFamily="49" charset="0"/>
              </a:rPr>
              <a:t>"</a:t>
            </a:r>
            <a:r>
              <a:rPr lang="en" altLang="zh-CN" sz="1050" dirty="0" err="1">
                <a:solidFill>
                  <a:srgbClr val="9CDCFE"/>
                </a:solidFill>
                <a:latin typeface="Menlo" panose="020B0609030804020204" pitchFamily="49" charset="0"/>
              </a:rPr>
              <a:t>should_brake</a:t>
            </a:r>
            <a:r>
              <a:rPr lang="en" altLang="zh-CN" sz="1050" dirty="0">
                <a:solidFill>
                  <a:srgbClr val="9CDCFE"/>
                </a:solidFill>
                <a:latin typeface="Menlo" panose="020B0609030804020204" pitchFamily="49" charset="0"/>
              </a:rPr>
              <a:t>": 1,</a:t>
            </a:r>
          </a:p>
          <a:p>
            <a:pPr>
              <a:lnSpc>
                <a:spcPts val="1350"/>
              </a:lnSpc>
            </a:pPr>
            <a:r>
              <a:rPr lang="en" altLang="zh-CN" sz="1050" dirty="0">
                <a:solidFill>
                  <a:srgbClr val="9CDCFE"/>
                </a:solidFill>
                <a:latin typeface="Menlo" panose="020B0609030804020204" pitchFamily="49" charset="0"/>
              </a:rPr>
              <a:t>"</a:t>
            </a:r>
            <a:r>
              <a:rPr lang="en" altLang="zh-CN" sz="1050" dirty="0" err="1">
                <a:solidFill>
                  <a:srgbClr val="9CDCFE"/>
                </a:solidFill>
                <a:latin typeface="Menlo" panose="020B0609030804020204" pitchFamily="49" charset="0"/>
              </a:rPr>
              <a:t>future_waypoints</a:t>
            </a:r>
            <a:r>
              <a:rPr lang="en" altLang="zh-CN" sz="1050" dirty="0">
                <a:solidFill>
                  <a:srgbClr val="9CDCFE"/>
                </a:solidFill>
                <a:latin typeface="Menlo" panose="020B0609030804020204" pitchFamily="49" charset="0"/>
              </a:rPr>
              <a:t>": [</a:t>
            </a:r>
          </a:p>
          <a:p>
            <a:pPr>
              <a:lnSpc>
                <a:spcPts val="1350"/>
              </a:lnSpc>
            </a:pPr>
            <a:r>
              <a:rPr lang="en" altLang="zh-CN" sz="1050" dirty="0">
                <a:solidFill>
                  <a:srgbClr val="9CDCFE"/>
                </a:solidFill>
                <a:latin typeface="Menlo" panose="020B0609030804020204" pitchFamily="49" charset="0"/>
              </a:rPr>
              <a:t>[</a:t>
            </a:r>
          </a:p>
          <a:p>
            <a:pPr>
              <a:lnSpc>
                <a:spcPts val="1350"/>
              </a:lnSpc>
            </a:pPr>
            <a:r>
              <a:rPr lang="en" altLang="zh-CN" sz="1050" dirty="0">
                <a:solidFill>
                  <a:srgbClr val="9CDCFE"/>
                </a:solidFill>
                <a:latin typeface="Menlo" panose="020B0609030804020204" pitchFamily="49" charset="0"/>
              </a:rPr>
              <a:t>95.08412170410156,</a:t>
            </a:r>
          </a:p>
          <a:p>
            <a:pPr>
              <a:lnSpc>
                <a:spcPts val="1350"/>
              </a:lnSpc>
            </a:pPr>
            <a:r>
              <a:rPr lang="en" altLang="zh-CN" sz="1050" dirty="0">
                <a:solidFill>
                  <a:srgbClr val="9CDCFE"/>
                </a:solidFill>
                <a:latin typeface="Menlo" panose="020B0609030804020204" pitchFamily="49" charset="0"/>
              </a:rPr>
              <a:t>-20.231801986694336,</a:t>
            </a:r>
          </a:p>
          <a:p>
            <a:pPr>
              <a:lnSpc>
                <a:spcPts val="1350"/>
              </a:lnSpc>
            </a:pPr>
            <a:r>
              <a:rPr lang="en" altLang="zh-CN" sz="1050" dirty="0">
                <a:solidFill>
                  <a:srgbClr val="9CDCFE"/>
                </a:solidFill>
                <a:latin typeface="Menlo" panose="020B0609030804020204" pitchFamily="49" charset="0"/>
              </a:rPr>
              <a:t>4</a:t>
            </a:r>
          </a:p>
          <a:p>
            <a:pPr>
              <a:lnSpc>
                <a:spcPts val="1350"/>
              </a:lnSpc>
            </a:pPr>
            <a:r>
              <a:rPr lang="en" altLang="zh-CN" sz="1050" dirty="0">
                <a:solidFill>
                  <a:srgbClr val="9CDCFE"/>
                </a:solidFill>
                <a:latin typeface="Menlo" panose="020B0609030804020204" pitchFamily="49" charset="0"/>
              </a:rPr>
              <a:t>],</a:t>
            </a:r>
          </a:p>
          <a:p>
            <a:pPr>
              <a:lnSpc>
                <a:spcPts val="1350"/>
              </a:lnSpc>
            </a:pPr>
            <a:r>
              <a:rPr lang="en" altLang="zh-CN" sz="1050" dirty="0">
                <a:solidFill>
                  <a:srgbClr val="9CDCFE"/>
                </a:solidFill>
                <a:latin typeface="Menlo" panose="020B0609030804020204" pitchFamily="49" charset="0"/>
              </a:rPr>
              <a:t>[</a:t>
            </a:r>
          </a:p>
          <a:p>
            <a:pPr>
              <a:lnSpc>
                <a:spcPts val="1350"/>
              </a:lnSpc>
            </a:pPr>
            <a:r>
              <a:rPr lang="en" altLang="zh-CN" sz="1050" dirty="0">
                <a:solidFill>
                  <a:srgbClr val="9CDCFE"/>
                </a:solidFill>
                <a:latin typeface="Menlo" panose="020B0609030804020204" pitchFamily="49" charset="0"/>
              </a:rPr>
              <a:t>94.9509048461914,</a:t>
            </a:r>
          </a:p>
          <a:p>
            <a:pPr>
              <a:lnSpc>
                <a:spcPts val="1350"/>
              </a:lnSpc>
            </a:pPr>
            <a:r>
              <a:rPr lang="en" altLang="zh-CN" sz="1050" dirty="0">
                <a:solidFill>
                  <a:srgbClr val="9CDCFE"/>
                </a:solidFill>
                <a:latin typeface="Menlo" panose="020B0609030804020204" pitchFamily="49" charset="0"/>
              </a:rPr>
              <a:t>-21.232004165649414,</a:t>
            </a:r>
          </a:p>
          <a:p>
            <a:pPr>
              <a:lnSpc>
                <a:spcPts val="1350"/>
              </a:lnSpc>
            </a:pPr>
            <a:r>
              <a:rPr lang="en" altLang="zh-CN" sz="1050" dirty="0">
                <a:solidFill>
                  <a:srgbClr val="9CDCFE"/>
                </a:solidFill>
                <a:latin typeface="Menlo" panose="020B0609030804020204" pitchFamily="49" charset="0"/>
              </a:rPr>
              <a:t>4</a:t>
            </a:r>
          </a:p>
          <a:p>
            <a:pPr>
              <a:lnSpc>
                <a:spcPts val="1350"/>
              </a:lnSpc>
            </a:pPr>
            <a:r>
              <a:rPr lang="en" altLang="zh-CN" sz="1050" dirty="0">
                <a:solidFill>
                  <a:srgbClr val="9CDCFE"/>
                </a:solidFill>
                <a:latin typeface="Menlo" panose="020B0609030804020204" pitchFamily="49" charset="0"/>
              </a:rPr>
              <a:t>],</a:t>
            </a:r>
          </a:p>
          <a:p>
            <a:pPr>
              <a:lnSpc>
                <a:spcPts val="1350"/>
              </a:lnSpc>
            </a:pPr>
            <a:r>
              <a:rPr lang="zh-CN" altLang="en-US" sz="1050" dirty="0">
                <a:solidFill>
                  <a:schemeClr val="bg1">
                    <a:lumMod val="65000"/>
                  </a:schemeClr>
                </a:solidFill>
                <a:latin typeface="Menlo" panose="020B0609030804020204" pitchFamily="49" charset="0"/>
              </a:rPr>
              <a:t>（省略，剩余为</a:t>
            </a:r>
            <a:r>
              <a:rPr lang="en-US" altLang="zh-CN" sz="1050" dirty="0">
                <a:solidFill>
                  <a:schemeClr val="bg1">
                    <a:lumMod val="65000"/>
                  </a:schemeClr>
                </a:solidFill>
                <a:latin typeface="Menlo" panose="020B0609030804020204" pitchFamily="49" charset="0"/>
              </a:rPr>
              <a:t>waypoint</a:t>
            </a:r>
            <a:r>
              <a:rPr lang="zh-CN" altLang="en-US" sz="1050" dirty="0">
                <a:solidFill>
                  <a:schemeClr val="bg1">
                    <a:lumMod val="65000"/>
                  </a:schemeClr>
                </a:solidFill>
                <a:latin typeface="Menlo" panose="020B0609030804020204" pitchFamily="49" charset="0"/>
              </a:rPr>
              <a:t>相关信息）</a:t>
            </a:r>
            <a:endParaRPr lang="en" altLang="zh-CN" sz="1050" dirty="0">
              <a:solidFill>
                <a:schemeClr val="bg1">
                  <a:lumMod val="65000"/>
                </a:schemeClr>
              </a:solidFill>
              <a:latin typeface="Menlo" panose="020B0609030804020204" pitchFamily="49" charset="0"/>
            </a:endParaRPr>
          </a:p>
        </p:txBody>
      </p:sp>
      <p:cxnSp>
        <p:nvCxnSpPr>
          <p:cNvPr id="13" name="直线连接符 12">
            <a:extLst>
              <a:ext uri="{FF2B5EF4-FFF2-40B4-BE49-F238E27FC236}">
                <a16:creationId xmlns:a16="http://schemas.microsoft.com/office/drawing/2014/main" id="{A3348B56-1A99-071D-71EA-46D6CE712B2A}"/>
              </a:ext>
            </a:extLst>
          </p:cNvPr>
          <p:cNvCxnSpPr>
            <a:cxnSpLocks/>
          </p:cNvCxnSpPr>
          <p:nvPr/>
        </p:nvCxnSpPr>
        <p:spPr>
          <a:xfrm>
            <a:off x="7894942" y="463942"/>
            <a:ext cx="0" cy="6394058"/>
          </a:xfrm>
          <a:prstGeom prst="line">
            <a:avLst/>
          </a:prstGeom>
          <a:ln>
            <a:solidFill>
              <a:srgbClr val="E6EDF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2081A92A-4483-2DD7-5491-EDA3CB6CA841}"/>
              </a:ext>
            </a:extLst>
          </p:cNvPr>
          <p:cNvSpPr txBox="1"/>
          <p:nvPr/>
        </p:nvSpPr>
        <p:spPr>
          <a:xfrm>
            <a:off x="18050" y="468596"/>
            <a:ext cx="25284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/>
              <a:t>1.measurements</a:t>
            </a:r>
            <a:r>
              <a:rPr kumimoji="1" lang="zh-CN" altLang="en-US" sz="2000" b="1" dirty="0"/>
              <a:t> 文件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C3AEE0F5-EA8D-3FA3-9440-E41121E6205A}"/>
              </a:ext>
            </a:extLst>
          </p:cNvPr>
          <p:cNvSpPr txBox="1"/>
          <p:nvPr/>
        </p:nvSpPr>
        <p:spPr>
          <a:xfrm>
            <a:off x="3912973" y="463942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dirty="0">
                <a:latin typeface="FangSong" panose="02010609060101010101" pitchFamily="49" charset="-122"/>
                <a:ea typeface="FangSong" panose="02010609060101010101" pitchFamily="49" charset="-122"/>
              </a:rPr>
              <a:t>定位位置</a:t>
            </a:r>
            <a:endParaRPr kumimoji="1" lang="en-US" altLang="zh-CN" sz="1400" dirty="0">
              <a:latin typeface="FangSong" panose="02010609060101010101" pitchFamily="49" charset="-122"/>
              <a:ea typeface="FangSong" panose="02010609060101010101" pitchFamily="49" charset="-122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C6ECDFDB-2407-A55E-FF46-DB6FEFBBA06E}"/>
              </a:ext>
            </a:extLst>
          </p:cNvPr>
          <p:cNvSpPr txBox="1"/>
          <p:nvPr/>
        </p:nvSpPr>
        <p:spPr>
          <a:xfrm>
            <a:off x="3928241" y="1054510"/>
            <a:ext cx="90281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dirty="0">
                <a:latin typeface="FangSong" panose="02010609060101010101" pitchFamily="49" charset="-122"/>
                <a:ea typeface="FangSong" panose="02010609060101010101" pitchFamily="49" charset="-122"/>
              </a:rPr>
              <a:t>转角</a:t>
            </a:r>
            <a:endParaRPr kumimoji="1" lang="en-US" altLang="zh-CN" sz="1400" dirty="0">
              <a:latin typeface="FangSong" panose="02010609060101010101" pitchFamily="49" charset="-122"/>
              <a:ea typeface="FangSong" panose="02010609060101010101" pitchFamily="49" charset="-122"/>
            </a:endParaRPr>
          </a:p>
          <a:p>
            <a:r>
              <a:rPr kumimoji="1" lang="zh-CN" altLang="en-US" sz="1400" dirty="0">
                <a:latin typeface="FangSong" panose="02010609060101010101" pitchFamily="49" charset="-122"/>
                <a:ea typeface="FangSong" panose="02010609060101010101" pitchFamily="49" charset="-122"/>
              </a:rPr>
              <a:t>速度</a:t>
            </a:r>
          </a:p>
          <a:p>
            <a:r>
              <a:rPr kumimoji="1" lang="zh-CN" altLang="en-US" sz="1400" dirty="0">
                <a:latin typeface="FangSong" panose="02010609060101010101" pitchFamily="49" charset="-122"/>
                <a:ea typeface="FangSong" panose="02010609060101010101" pitchFamily="49" charset="-122"/>
              </a:rPr>
              <a:t>期望速度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C809BB35-B822-AA80-A9BD-5CA66728FBA3}"/>
              </a:ext>
            </a:extLst>
          </p:cNvPr>
          <p:cNvSpPr txBox="1"/>
          <p:nvPr/>
        </p:nvSpPr>
        <p:spPr>
          <a:xfrm>
            <a:off x="3912973" y="806011"/>
            <a:ext cx="90119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CN" altLang="en-US" sz="1400" dirty="0">
                <a:latin typeface="FangSong" panose="02010609060101010101" pitchFamily="49" charset="-122"/>
                <a:ea typeface="FangSong" panose="02010609060101010101" pitchFamily="49" charset="-122"/>
              </a:rPr>
              <a:t>真实位置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DFAC1D10-02A3-F431-206E-2E02EFBFA111}"/>
              </a:ext>
            </a:extLst>
          </p:cNvPr>
          <p:cNvSpPr txBox="1"/>
          <p:nvPr/>
        </p:nvSpPr>
        <p:spPr>
          <a:xfrm>
            <a:off x="4090892" y="2140256"/>
            <a:ext cx="72327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dirty="0">
                <a:latin typeface="FangSong" panose="02010609060101010101" pitchFamily="49" charset="-122"/>
                <a:ea typeface="FangSong" panose="02010609060101010101" pitchFamily="49" charset="-122"/>
              </a:rPr>
              <a:t>转向角</a:t>
            </a:r>
            <a:endParaRPr kumimoji="1" lang="en-US" altLang="zh-CN" sz="1400" dirty="0">
              <a:latin typeface="FangSong" panose="02010609060101010101" pitchFamily="49" charset="-122"/>
              <a:ea typeface="FangSong" panose="02010609060101010101" pitchFamily="49" charset="-122"/>
            </a:endParaRPr>
          </a:p>
          <a:p>
            <a:r>
              <a:rPr kumimoji="1" lang="zh-CN" altLang="en-US" sz="1400" dirty="0">
                <a:latin typeface="FangSong" panose="02010609060101010101" pitchFamily="49" charset="-122"/>
                <a:ea typeface="FangSong" panose="02010609060101010101" pitchFamily="49" charset="-122"/>
              </a:rPr>
              <a:t>油门</a:t>
            </a:r>
            <a:endParaRPr kumimoji="1" lang="en-US" altLang="zh-CN" sz="1400" dirty="0">
              <a:latin typeface="FangSong" panose="02010609060101010101" pitchFamily="49" charset="-122"/>
              <a:ea typeface="FangSong" panose="02010609060101010101" pitchFamily="49" charset="-122"/>
            </a:endParaRPr>
          </a:p>
          <a:p>
            <a:r>
              <a:rPr kumimoji="1" lang="zh-CN" altLang="en-US" sz="1400" dirty="0">
                <a:latin typeface="FangSong" panose="02010609060101010101" pitchFamily="49" charset="-122"/>
                <a:ea typeface="FangSong" panose="02010609060101010101" pitchFamily="49" charset="-122"/>
              </a:rPr>
              <a:t>刹车？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BE14D853-BE82-36D6-F327-093FD7A1BAD4}"/>
              </a:ext>
            </a:extLst>
          </p:cNvPr>
          <p:cNvSpPr txBox="1"/>
          <p:nvPr/>
        </p:nvSpPr>
        <p:spPr>
          <a:xfrm>
            <a:off x="4180661" y="3226878"/>
            <a:ext cx="54373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dirty="0">
                <a:latin typeface="FangSong" panose="02010609060101010101" pitchFamily="49" charset="-122"/>
                <a:ea typeface="FangSong" panose="02010609060101010101" pitchFamily="49" charset="-122"/>
              </a:rPr>
              <a:t>天气</a:t>
            </a:r>
            <a:endParaRPr kumimoji="1" lang="en-US" altLang="zh-CN" sz="1400" dirty="0">
              <a:latin typeface="FangSong" panose="02010609060101010101" pitchFamily="49" charset="-122"/>
              <a:ea typeface="FangSong" panose="02010609060101010101" pitchFamily="49" charset="-122"/>
            </a:endParaRPr>
          </a:p>
          <a:p>
            <a:r>
              <a:rPr kumimoji="1" lang="zh-CN" altLang="en-US" sz="1400" dirty="0">
                <a:latin typeface="FangSong" panose="02010609060101010101" pitchFamily="49" charset="-122"/>
                <a:ea typeface="FangSong" panose="02010609060101010101" pitchFamily="49" charset="-122"/>
              </a:rPr>
              <a:t>相关</a:t>
            </a:r>
            <a:endParaRPr kumimoji="1" lang="en-US" altLang="zh-CN" sz="1400" dirty="0">
              <a:latin typeface="FangSong" panose="02010609060101010101" pitchFamily="49" charset="-122"/>
              <a:ea typeface="FangSong" panose="02010609060101010101" pitchFamily="49" charset="-122"/>
            </a:endParaRPr>
          </a:p>
          <a:p>
            <a:r>
              <a:rPr kumimoji="1" lang="zh-CN" altLang="en-US" sz="1400" dirty="0">
                <a:latin typeface="FangSong" panose="02010609060101010101" pitchFamily="49" charset="-122"/>
                <a:ea typeface="FangSong" panose="02010609060101010101" pitchFamily="49" charset="-122"/>
              </a:rPr>
              <a:t>参数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025D21BD-2E9F-1754-7822-D2B66CDC646E}"/>
              </a:ext>
            </a:extLst>
          </p:cNvPr>
          <p:cNvSpPr txBox="1"/>
          <p:nvPr/>
        </p:nvSpPr>
        <p:spPr>
          <a:xfrm>
            <a:off x="3758864" y="5400122"/>
            <a:ext cx="975695" cy="30777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1400" dirty="0">
                <a:solidFill>
                  <a:srgbClr val="FF0000"/>
                </a:solidFill>
                <a:latin typeface="FangSong" panose="02010609060101010101" pitchFamily="49" charset="-122"/>
                <a:ea typeface="FangSong" panose="02010609060101010101" pitchFamily="49" charset="-122"/>
              </a:rPr>
              <a:t>位于路口？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5B574225-EF1E-AA25-C954-C14DADED0000}"/>
              </a:ext>
            </a:extLst>
          </p:cNvPr>
          <p:cNvSpPr txBox="1"/>
          <p:nvPr/>
        </p:nvSpPr>
        <p:spPr>
          <a:xfrm>
            <a:off x="3605611" y="5648621"/>
            <a:ext cx="11187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dirty="0">
                <a:latin typeface="FangSong" panose="02010609060101010101" pitchFamily="49" charset="-122"/>
                <a:ea typeface="FangSong" panose="02010609060101010101" pitchFamily="49" charset="-122"/>
              </a:rPr>
              <a:t>车，骑行人？</a:t>
            </a:r>
            <a:endParaRPr kumimoji="1" lang="en-US" altLang="zh-CN" sz="1400" dirty="0">
              <a:latin typeface="FangSong" panose="02010609060101010101" pitchFamily="49" charset="-122"/>
              <a:ea typeface="FangSong" panose="02010609060101010101" pitchFamily="49" charset="-122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0598C382-876B-CC09-CE9A-599AA4E03C12}"/>
              </a:ext>
            </a:extLst>
          </p:cNvPr>
          <p:cNvSpPr txBox="1"/>
          <p:nvPr/>
        </p:nvSpPr>
        <p:spPr>
          <a:xfrm>
            <a:off x="3961534" y="5882100"/>
            <a:ext cx="8056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dirty="0">
                <a:latin typeface="FangSong" panose="02010609060101010101" pitchFamily="49" charset="-122"/>
                <a:ea typeface="FangSong" panose="02010609060101010101" pitchFamily="49" charset="-122"/>
              </a:rPr>
              <a:t>同道车？</a:t>
            </a:r>
            <a:endParaRPr kumimoji="1" lang="en-US" altLang="zh-CN" sz="1400" dirty="0">
              <a:latin typeface="FangSong" panose="02010609060101010101" pitchFamily="49" charset="-122"/>
              <a:ea typeface="FangSong" panose="02010609060101010101" pitchFamily="49" charset="-122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6B2DD904-A0DE-ED9E-650F-2E9B1124F70C}"/>
              </a:ext>
            </a:extLst>
          </p:cNvPr>
          <p:cNvSpPr txBox="1"/>
          <p:nvPr/>
        </p:nvSpPr>
        <p:spPr>
          <a:xfrm>
            <a:off x="4127949" y="6146599"/>
            <a:ext cx="5593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dirty="0">
                <a:latin typeface="FangSong" panose="02010609060101010101" pitchFamily="49" charset="-122"/>
                <a:ea typeface="FangSong" panose="02010609060101010101" pitchFamily="49" charset="-122"/>
              </a:rPr>
              <a:t>行人？</a:t>
            </a:r>
            <a:endParaRPr kumimoji="1" lang="en-US" altLang="zh-CN" sz="1400" dirty="0">
              <a:latin typeface="FangSong" panose="02010609060101010101" pitchFamily="49" charset="-122"/>
              <a:ea typeface="FangSong" panose="02010609060101010101" pitchFamily="49" charset="-122"/>
            </a:endParaRPr>
          </a:p>
        </p:txBody>
      </p:sp>
      <p:pic>
        <p:nvPicPr>
          <p:cNvPr id="39" name="图片 38">
            <a:extLst>
              <a:ext uri="{FF2B5EF4-FFF2-40B4-BE49-F238E27FC236}">
                <a16:creationId xmlns:a16="http://schemas.microsoft.com/office/drawing/2014/main" id="{440EC274-396F-4993-411E-4A7C29DA4B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65" y="1793174"/>
            <a:ext cx="3597057" cy="2636586"/>
          </a:xfrm>
          <a:prstGeom prst="rect">
            <a:avLst/>
          </a:prstGeom>
        </p:spPr>
      </p:pic>
      <p:sp>
        <p:nvSpPr>
          <p:cNvPr id="42" name="文本框 41">
            <a:extLst>
              <a:ext uri="{FF2B5EF4-FFF2-40B4-BE49-F238E27FC236}">
                <a16:creationId xmlns:a16="http://schemas.microsoft.com/office/drawing/2014/main" id="{A211C888-35F3-C162-B11D-4696E50EBEEB}"/>
              </a:ext>
            </a:extLst>
          </p:cNvPr>
          <p:cNvSpPr txBox="1"/>
          <p:nvPr/>
        </p:nvSpPr>
        <p:spPr>
          <a:xfrm>
            <a:off x="245318" y="4444552"/>
            <a:ext cx="34594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0114</a:t>
            </a:r>
            <a:r>
              <a:rPr kumimoji="1" lang="zh-CN" altLang="en-US" dirty="0"/>
              <a:t>帧的 </a:t>
            </a:r>
            <a:r>
              <a:rPr kumimoji="1" lang="en-US" altLang="zh-CN" dirty="0"/>
              <a:t>measurement</a:t>
            </a:r>
            <a:r>
              <a:rPr kumimoji="1" lang="zh-CN" altLang="en-US" dirty="0"/>
              <a:t> 文件如右</a:t>
            </a:r>
            <a:endParaRPr kumimoji="1" lang="en-US" altLang="zh-CN" dirty="0"/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146A1D0F-85EF-037C-C500-C7E79796B31C}"/>
              </a:ext>
            </a:extLst>
          </p:cNvPr>
          <p:cNvSpPr txBox="1"/>
          <p:nvPr/>
        </p:nvSpPr>
        <p:spPr>
          <a:xfrm>
            <a:off x="14639" y="4909647"/>
            <a:ext cx="345940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0114</a:t>
            </a:r>
            <a:r>
              <a:rPr kumimoji="1" lang="zh-CN" altLang="en-US" dirty="0"/>
              <a:t>帧，车辆位于</a:t>
            </a:r>
            <a:r>
              <a:rPr kumimoji="1" lang="en-US" altLang="zh-CN" dirty="0"/>
              <a:t> </a:t>
            </a:r>
            <a:r>
              <a:rPr kumimoji="1" lang="en-US" altLang="zh-CN" dirty="0">
                <a:latin typeface="FangSong" panose="02010609060101010101" pitchFamily="49" charset="-122"/>
                <a:ea typeface="FangSong" panose="02010609060101010101" pitchFamily="49" charset="-122"/>
              </a:rPr>
              <a:t>(x, y) </a:t>
            </a:r>
            <a:r>
              <a:rPr kumimoji="1" lang="zh-CN" altLang="en-US" dirty="0">
                <a:latin typeface="FangSong" panose="02010609060101010101" pitchFamily="49" charset="-122"/>
                <a:ea typeface="FangSong" panose="02010609060101010101" pitchFamily="49" charset="-122"/>
              </a:rPr>
              <a:t>位置</a:t>
            </a:r>
            <a:r>
              <a:rPr kumimoji="1" lang="zh-CN" altLang="en-US" dirty="0"/>
              <a:t>，该位置</a:t>
            </a:r>
            <a:r>
              <a:rPr kumimoji="1" lang="zh-CN" altLang="en-US" dirty="0">
                <a:latin typeface="FangSong" panose="02010609060101010101" pitchFamily="49" charset="-122"/>
                <a:ea typeface="FangSong" panose="02010609060101010101" pitchFamily="49" charset="-122"/>
              </a:rPr>
              <a:t>非路口</a:t>
            </a:r>
            <a:r>
              <a:rPr kumimoji="1" lang="zh-CN" altLang="en-US" dirty="0"/>
              <a:t>，</a:t>
            </a:r>
            <a:r>
              <a:rPr kumimoji="1" lang="zh-CN" altLang="en-US" dirty="0">
                <a:latin typeface="FangSong" panose="02010609060101010101" pitchFamily="49" charset="-122"/>
                <a:ea typeface="FangSong" panose="02010609060101010101" pitchFamily="49" charset="-122"/>
              </a:rPr>
              <a:t>无同道车</a:t>
            </a:r>
            <a:r>
              <a:rPr kumimoji="1" lang="zh-CN" altLang="en-US" dirty="0"/>
              <a:t>，</a:t>
            </a:r>
            <a:r>
              <a:rPr kumimoji="1" lang="zh-CN" altLang="en-US" dirty="0">
                <a:latin typeface="FangSong" panose="02010609060101010101" pitchFamily="49" charset="-122"/>
                <a:ea typeface="FangSong" panose="02010609060101010101" pitchFamily="49" charset="-122"/>
              </a:rPr>
              <a:t>无骑行人</a:t>
            </a:r>
            <a:r>
              <a:rPr kumimoji="1" lang="zh-CN" altLang="en-US" dirty="0"/>
              <a:t>。</a:t>
            </a:r>
            <a:endParaRPr kumimoji="1" lang="en-US" altLang="zh-CN" dirty="0"/>
          </a:p>
          <a:p>
            <a:r>
              <a:rPr kumimoji="1" lang="zh-CN" altLang="en-US" dirty="0"/>
              <a:t>此时速度为 </a:t>
            </a:r>
            <a:r>
              <a:rPr kumimoji="1" lang="en-US" altLang="zh-CN" dirty="0">
                <a:latin typeface="FangSong" panose="02010609060101010101" pitchFamily="49" charset="-122"/>
                <a:ea typeface="FangSong" panose="02010609060101010101" pitchFamily="49" charset="-122"/>
              </a:rPr>
              <a:t>5.9km/h</a:t>
            </a:r>
            <a:r>
              <a:rPr kumimoji="1" lang="zh-CN" altLang="en-US" dirty="0"/>
              <a:t>，出现了</a:t>
            </a:r>
            <a:r>
              <a:rPr kumimoji="1" lang="en-US" altLang="zh-CN" dirty="0">
                <a:latin typeface="FangSong" panose="02010609060101010101" pitchFamily="49" charset="-122"/>
                <a:ea typeface="FangSong" panose="02010609060101010101" pitchFamily="49" charset="-122"/>
              </a:rPr>
              <a:t>298</a:t>
            </a:r>
            <a:r>
              <a:rPr kumimoji="1" lang="zh-CN" altLang="en-US" dirty="0">
                <a:latin typeface="FangSong" panose="02010609060101010101" pitchFamily="49" charset="-122"/>
                <a:ea typeface="FangSong" panose="02010609060101010101" pitchFamily="49" charset="-122"/>
              </a:rPr>
              <a:t>号行人</a:t>
            </a:r>
            <a:r>
              <a:rPr kumimoji="1" lang="zh-CN" altLang="en-US" dirty="0"/>
              <a:t>，</a:t>
            </a:r>
            <a:r>
              <a:rPr kumimoji="1" lang="zh-CN" altLang="en-US" dirty="0">
                <a:latin typeface="FangSong" panose="02010609060101010101" pitchFamily="49" charset="-122"/>
                <a:ea typeface="FangSong" panose="02010609060101010101" pitchFamily="49" charset="-122"/>
              </a:rPr>
              <a:t>刹车</a:t>
            </a:r>
            <a:r>
              <a:rPr kumimoji="1" lang="zh-CN" altLang="en-US" dirty="0"/>
              <a:t>已开，</a:t>
            </a:r>
            <a:r>
              <a:rPr kumimoji="1" lang="zh-CN" altLang="en-US" dirty="0">
                <a:latin typeface="FangSong" panose="02010609060101010101" pitchFamily="49" charset="-122"/>
                <a:ea typeface="FangSong" panose="02010609060101010101" pitchFamily="49" charset="-122"/>
              </a:rPr>
              <a:t>油门</a:t>
            </a:r>
            <a:r>
              <a:rPr kumimoji="1" lang="zh-CN" altLang="en-US" dirty="0"/>
              <a:t>为</a:t>
            </a:r>
            <a:r>
              <a:rPr kumimoji="1" lang="en-US" altLang="zh-CN" dirty="0"/>
              <a:t>0</a:t>
            </a:r>
            <a:r>
              <a:rPr kumimoji="1" lang="zh-CN" altLang="en-US" dirty="0"/>
              <a:t>，</a:t>
            </a:r>
            <a:r>
              <a:rPr kumimoji="1" lang="zh-CN" altLang="en-US" dirty="0">
                <a:latin typeface="FangSong" panose="02010609060101010101" pitchFamily="49" charset="-122"/>
                <a:ea typeface="FangSong" panose="02010609060101010101" pitchFamily="49" charset="-122"/>
              </a:rPr>
              <a:t>期望速度</a:t>
            </a:r>
            <a:r>
              <a:rPr kumimoji="1" lang="zh-CN" altLang="en-US" dirty="0"/>
              <a:t>为</a:t>
            </a:r>
            <a:r>
              <a:rPr kumimoji="1" lang="en-US" altLang="zh-CN" dirty="0"/>
              <a:t>0 </a:t>
            </a: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3002F1B6-2942-FBFF-FCF8-D3C65FC3C248}"/>
              </a:ext>
            </a:extLst>
          </p:cNvPr>
          <p:cNvSpPr txBox="1"/>
          <p:nvPr/>
        </p:nvSpPr>
        <p:spPr>
          <a:xfrm>
            <a:off x="10872445" y="959899"/>
            <a:ext cx="9756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dirty="0">
                <a:latin typeface="FangSong" panose="02010609060101010101" pitchFamily="49" charset="-122"/>
                <a:ea typeface="FangSong" panose="02010609060101010101" pitchFamily="49" charset="-122"/>
              </a:rPr>
              <a:t>该减速？</a:t>
            </a:r>
            <a:endParaRPr kumimoji="1" lang="en-US" altLang="zh-CN" sz="1400" dirty="0">
              <a:latin typeface="FangSong" panose="02010609060101010101" pitchFamily="49" charset="-122"/>
              <a:ea typeface="FangSong" panose="02010609060101010101" pitchFamily="49" charset="-122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B939C7BE-1891-89C3-CBFB-851121EF860D}"/>
              </a:ext>
            </a:extLst>
          </p:cNvPr>
          <p:cNvSpPr txBox="1"/>
          <p:nvPr/>
        </p:nvSpPr>
        <p:spPr>
          <a:xfrm>
            <a:off x="10872444" y="1225821"/>
            <a:ext cx="9756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dirty="0">
                <a:latin typeface="FangSong" panose="02010609060101010101" pitchFamily="49" charset="-122"/>
                <a:ea typeface="FangSong" panose="02010609060101010101" pitchFamily="49" charset="-122"/>
              </a:rPr>
              <a:t>该刹车？</a:t>
            </a:r>
            <a:endParaRPr kumimoji="1" lang="en-US" altLang="zh-CN" sz="1400" dirty="0">
              <a:latin typeface="FangSong" panose="02010609060101010101" pitchFamily="49" charset="-122"/>
              <a:ea typeface="FangSong" panose="02010609060101010101" pitchFamily="49" charset="-122"/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66C8DCE0-6952-D394-C12B-C3084881396B}"/>
              </a:ext>
            </a:extLst>
          </p:cNvPr>
          <p:cNvSpPr txBox="1"/>
          <p:nvPr/>
        </p:nvSpPr>
        <p:spPr>
          <a:xfrm>
            <a:off x="-6371" y="870037"/>
            <a:ext cx="40767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注：该信息有且只有 </a:t>
            </a:r>
            <a:r>
              <a:rPr kumimoji="1" lang="zh-CN" altLang="en-US" dirty="0">
                <a:solidFill>
                  <a:srgbClr val="FF0000"/>
                </a:solidFill>
              </a:rPr>
              <a:t>位于路口 </a:t>
            </a:r>
            <a:r>
              <a:rPr kumimoji="1" lang="zh-CN" altLang="en-US" dirty="0"/>
              <a:t>的量</a:t>
            </a:r>
            <a:endParaRPr kumimoji="1" lang="en-US" altLang="zh-CN" dirty="0"/>
          </a:p>
          <a:p>
            <a:r>
              <a:rPr kumimoji="1" lang="zh-CN" altLang="en-US" dirty="0"/>
              <a:t>作为数据直接放入，其余作为</a:t>
            </a:r>
            <a:r>
              <a:rPr kumimoji="1" lang="en-US" altLang="zh-CN" dirty="0"/>
              <a:t>Heat</a:t>
            </a:r>
            <a:r>
              <a:rPr kumimoji="1" lang="zh-CN" altLang="en-US" dirty="0"/>
              <a:t> </a:t>
            </a:r>
            <a:r>
              <a:rPr kumimoji="1" lang="en-US" altLang="zh-CN" dirty="0"/>
              <a:t>map</a:t>
            </a:r>
          </a:p>
          <a:p>
            <a:r>
              <a:rPr kumimoji="1" lang="zh-CN" altLang="en-US" dirty="0"/>
              <a:t>计算依据，</a:t>
            </a:r>
            <a:r>
              <a:rPr kumimoji="1" lang="zh-CN" altLang="en-US" b="1" dirty="0"/>
              <a:t>不直接作为数据。</a:t>
            </a:r>
            <a:endParaRPr kumimoji="1" lang="en-US" altLang="zh-CN" b="1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7797C50-8D4D-FA1E-02E1-ABDB5B1A6597}"/>
              </a:ext>
            </a:extLst>
          </p:cNvPr>
          <p:cNvSpPr txBox="1"/>
          <p:nvPr/>
        </p:nvSpPr>
        <p:spPr>
          <a:xfrm>
            <a:off x="10797575" y="4786846"/>
            <a:ext cx="147808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注：在一些</a:t>
            </a:r>
            <a:r>
              <a:rPr kumimoji="1" lang="en-US" altLang="zh-CN" dirty="0"/>
              <a:t>RL</a:t>
            </a:r>
            <a:r>
              <a:rPr kumimoji="1" lang="zh-CN" altLang="en-US" dirty="0"/>
              <a:t>的项目中，拥有这些超级数据的</a:t>
            </a:r>
            <a:r>
              <a:rPr kumimoji="1" lang="en-US" altLang="zh-CN" dirty="0"/>
              <a:t>agent</a:t>
            </a:r>
            <a:r>
              <a:rPr kumimoji="1" lang="zh-CN" altLang="en-US" dirty="0"/>
              <a:t>往往被当作专家知识来用。</a:t>
            </a:r>
            <a:endParaRPr kumimoji="1" lang="en-US" altLang="zh-CN" b="1" dirty="0"/>
          </a:p>
        </p:txBody>
      </p:sp>
    </p:spTree>
    <p:extLst>
      <p:ext uri="{BB962C8B-B14F-4D97-AF65-F5344CB8AC3E}">
        <p14:creationId xmlns:p14="http://schemas.microsoft.com/office/powerpoint/2010/main" val="31529374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AB2902-2D19-C401-9ED8-0F20B2EC48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7A5BC7C-D298-9012-2728-ED28A66EF3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837" y="1256749"/>
            <a:ext cx="2946400" cy="37084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24BD4E2F-149C-47D2-D496-8437FFB7C203}"/>
              </a:ext>
            </a:extLst>
          </p:cNvPr>
          <p:cNvSpPr txBox="1"/>
          <p:nvPr/>
        </p:nvSpPr>
        <p:spPr>
          <a:xfrm>
            <a:off x="0" y="5016552"/>
            <a:ext cx="43803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Affordances</a:t>
            </a:r>
            <a:r>
              <a:rPr kumimoji="1" lang="zh-CN" altLang="en-US" dirty="0"/>
              <a:t> 中的红绿灯判定准，但是不全</a:t>
            </a:r>
            <a:endParaRPr kumimoji="1" lang="en-US" altLang="zh-CN" dirty="0"/>
          </a:p>
        </p:txBody>
      </p:sp>
      <p:pic>
        <p:nvPicPr>
          <p:cNvPr id="7" name="图片 6" descr="街道上的风景&#10;&#10;AI 生成的内容可能不正确。">
            <a:extLst>
              <a:ext uri="{FF2B5EF4-FFF2-40B4-BE49-F238E27FC236}">
                <a16:creationId xmlns:a16="http://schemas.microsoft.com/office/drawing/2014/main" id="{5E9326EB-50A8-BA89-8BE2-6DEBD080B5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4909" y="808121"/>
            <a:ext cx="3306699" cy="2480024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F4D27E3C-36F8-FC30-91E5-A6B4BBFAFF6C}"/>
              </a:ext>
            </a:extLst>
          </p:cNvPr>
          <p:cNvSpPr txBox="1"/>
          <p:nvPr/>
        </p:nvSpPr>
        <p:spPr>
          <a:xfrm>
            <a:off x="5224607" y="3244334"/>
            <a:ext cx="1742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RGB_front.0178</a:t>
            </a:r>
            <a:endParaRPr kumimoji="1" lang="zh-CN" altLang="en-US" dirty="0"/>
          </a:p>
        </p:txBody>
      </p:sp>
      <p:pic>
        <p:nvPicPr>
          <p:cNvPr id="10" name="图片 9" descr="图片包含 路, 体育, 户外, 运动&#10;&#10;AI 生成的内容可能不正确。">
            <a:extLst>
              <a:ext uri="{FF2B5EF4-FFF2-40B4-BE49-F238E27FC236}">
                <a16:creationId xmlns:a16="http://schemas.microsoft.com/office/drawing/2014/main" id="{1E93DD42-3DE8-1CCC-5A00-1F5104A6B5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2583" y="808121"/>
            <a:ext cx="3306700" cy="2480025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D7AAF8D2-EC13-D003-45E7-F9C4624CB4AA}"/>
              </a:ext>
            </a:extLst>
          </p:cNvPr>
          <p:cNvSpPr txBox="1"/>
          <p:nvPr/>
        </p:nvSpPr>
        <p:spPr>
          <a:xfrm>
            <a:off x="8880762" y="3244334"/>
            <a:ext cx="1742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RGB_front.0470</a:t>
            </a:r>
            <a:endParaRPr kumimoji="1" lang="zh-CN" altLang="en-US" dirty="0"/>
          </a:p>
        </p:txBody>
      </p:sp>
      <p:pic>
        <p:nvPicPr>
          <p:cNvPr id="15" name="图片 14" descr="街道上有交通信号灯&#10;&#10;AI 生成的内容可能不正确。">
            <a:extLst>
              <a:ext uri="{FF2B5EF4-FFF2-40B4-BE49-F238E27FC236}">
                <a16:creationId xmlns:a16="http://schemas.microsoft.com/office/drawing/2014/main" id="{E6A06BC7-ACC0-8720-FA10-CC1E444B676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4909" y="3613666"/>
            <a:ext cx="3306699" cy="2480024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1CF56B1D-A0C0-2932-F43A-CEA9F2D4A2A9}"/>
              </a:ext>
            </a:extLst>
          </p:cNvPr>
          <p:cNvSpPr txBox="1"/>
          <p:nvPr/>
        </p:nvSpPr>
        <p:spPr>
          <a:xfrm>
            <a:off x="4532109" y="6093690"/>
            <a:ext cx="3474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RGB_front.0542-(1)</a:t>
            </a:r>
            <a:r>
              <a:rPr kumimoji="1" lang="zh-CN" altLang="en-US" dirty="0"/>
              <a:t>（未被收录）</a:t>
            </a:r>
          </a:p>
        </p:txBody>
      </p:sp>
      <p:pic>
        <p:nvPicPr>
          <p:cNvPr id="18" name="图片 17" descr="街道边的公路&#10;&#10;AI 生成的内容可能不正确。">
            <a:extLst>
              <a:ext uri="{FF2B5EF4-FFF2-40B4-BE49-F238E27FC236}">
                <a16:creationId xmlns:a16="http://schemas.microsoft.com/office/drawing/2014/main" id="{199FC26A-2637-661E-1BBE-00349F5E452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2584" y="3613666"/>
            <a:ext cx="3306699" cy="2480024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9EE6812F-0B56-E219-1BBC-BFE2097587D3}"/>
              </a:ext>
            </a:extLst>
          </p:cNvPr>
          <p:cNvSpPr txBox="1"/>
          <p:nvPr/>
        </p:nvSpPr>
        <p:spPr>
          <a:xfrm>
            <a:off x="8263914" y="6093690"/>
            <a:ext cx="3474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RGB_front.0726-(2)</a:t>
            </a:r>
            <a:r>
              <a:rPr kumimoji="1" lang="zh-CN" altLang="en-US" dirty="0"/>
              <a:t>（未被收录）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10A6DF31-799F-D04E-D2BD-5BCDAE2E1DB7}"/>
              </a:ext>
            </a:extLst>
          </p:cNvPr>
          <p:cNvSpPr/>
          <p:nvPr/>
        </p:nvSpPr>
        <p:spPr>
          <a:xfrm>
            <a:off x="685819" y="1834023"/>
            <a:ext cx="764289" cy="193964"/>
          </a:xfrm>
          <a:prstGeom prst="rect">
            <a:avLst/>
          </a:prstGeom>
          <a:solidFill>
            <a:srgbClr val="FFFF00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9B10E17F-AE23-DF29-DD15-3F19FD4FB293}"/>
              </a:ext>
            </a:extLst>
          </p:cNvPr>
          <p:cNvSpPr/>
          <p:nvPr/>
        </p:nvSpPr>
        <p:spPr>
          <a:xfrm>
            <a:off x="685818" y="3284132"/>
            <a:ext cx="764289" cy="193964"/>
          </a:xfrm>
          <a:prstGeom prst="rect">
            <a:avLst/>
          </a:prstGeom>
          <a:solidFill>
            <a:srgbClr val="FFFF00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E4E9D261-4474-E2DF-229F-3BE95B455B7F}"/>
              </a:ext>
            </a:extLst>
          </p:cNvPr>
          <p:cNvSpPr/>
          <p:nvPr/>
        </p:nvSpPr>
        <p:spPr>
          <a:xfrm>
            <a:off x="6354618" y="3311239"/>
            <a:ext cx="547738" cy="193964"/>
          </a:xfrm>
          <a:prstGeom prst="rect">
            <a:avLst/>
          </a:prstGeom>
          <a:solidFill>
            <a:srgbClr val="FFFF00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13C0CB23-0F39-178F-2265-7C86385D2C0D}"/>
              </a:ext>
            </a:extLst>
          </p:cNvPr>
          <p:cNvSpPr/>
          <p:nvPr/>
        </p:nvSpPr>
        <p:spPr>
          <a:xfrm>
            <a:off x="9984509" y="3311239"/>
            <a:ext cx="607583" cy="236649"/>
          </a:xfrm>
          <a:prstGeom prst="rect">
            <a:avLst/>
          </a:prstGeom>
          <a:solidFill>
            <a:srgbClr val="FFFF00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622F012E-9D4D-93D5-27FE-7EEFFC57D662}"/>
              </a:ext>
            </a:extLst>
          </p:cNvPr>
          <p:cNvSpPr txBox="1"/>
          <p:nvPr/>
        </p:nvSpPr>
        <p:spPr>
          <a:xfrm>
            <a:off x="0" y="0"/>
            <a:ext cx="118515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262626"/>
                </a:solidFill>
                <a:latin typeface="-apple-system"/>
              </a:rPr>
              <a:t>二、到底是什么数据传入了 </a:t>
            </a:r>
            <a:r>
              <a:rPr lang="en-US" altLang="zh-CN" sz="2800" b="1" dirty="0">
                <a:solidFill>
                  <a:srgbClr val="262626"/>
                </a:solidFill>
                <a:latin typeface="-apple-system"/>
              </a:rPr>
              <a:t>Transformer</a:t>
            </a:r>
            <a:r>
              <a:rPr lang="zh-CN" altLang="en-US" sz="2800" b="1" dirty="0">
                <a:solidFill>
                  <a:srgbClr val="262626"/>
                </a:solidFill>
                <a:latin typeface="-apple-system"/>
              </a:rPr>
              <a:t> </a:t>
            </a:r>
            <a:r>
              <a:rPr lang="en-US" altLang="zh-CN" sz="2800" b="1" dirty="0">
                <a:solidFill>
                  <a:srgbClr val="262626"/>
                </a:solidFill>
                <a:latin typeface="-apple-system"/>
              </a:rPr>
              <a:t>–</a:t>
            </a:r>
            <a:r>
              <a:rPr lang="zh-CN" altLang="en-US" sz="2800" b="1" dirty="0">
                <a:solidFill>
                  <a:srgbClr val="262626"/>
                </a:solidFill>
                <a:latin typeface="-apple-system"/>
              </a:rPr>
              <a:t> </a:t>
            </a:r>
            <a:r>
              <a:rPr lang="en-US" altLang="zh-CN" sz="2800" b="1" dirty="0" err="1">
                <a:solidFill>
                  <a:srgbClr val="262626"/>
                </a:solidFill>
                <a:latin typeface="-apple-system"/>
              </a:rPr>
              <a:t>CarlaMVDetDataset</a:t>
            </a:r>
            <a:r>
              <a:rPr lang="zh-CN" altLang="en-US" sz="2800" b="1" dirty="0">
                <a:solidFill>
                  <a:srgbClr val="262626"/>
                </a:solidFill>
                <a:latin typeface="-apple-system"/>
              </a:rPr>
              <a:t> 返回的内容</a:t>
            </a:r>
            <a:endParaRPr lang="zh-CN" altLang="en-US" sz="2800" dirty="0">
              <a:solidFill>
                <a:srgbClr val="262626"/>
              </a:solidFill>
              <a:latin typeface="-apple-system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05693511-F645-C485-9585-C66BA8CA5105}"/>
              </a:ext>
            </a:extLst>
          </p:cNvPr>
          <p:cNvSpPr txBox="1"/>
          <p:nvPr/>
        </p:nvSpPr>
        <p:spPr>
          <a:xfrm>
            <a:off x="0" y="574623"/>
            <a:ext cx="21932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/>
              <a:t>2.Affordance</a:t>
            </a:r>
            <a:r>
              <a:rPr kumimoji="1" lang="zh-CN" altLang="en-US" sz="2000" b="1" dirty="0"/>
              <a:t> 文件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36C4E039-6D23-44B3-7A73-08BE880B265C}"/>
              </a:ext>
            </a:extLst>
          </p:cNvPr>
          <p:cNvSpPr txBox="1"/>
          <p:nvPr/>
        </p:nvSpPr>
        <p:spPr>
          <a:xfrm>
            <a:off x="0" y="5437287"/>
            <a:ext cx="433965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也有可能是车辆</a:t>
            </a:r>
            <a:r>
              <a:rPr kumimoji="1" lang="zh-CN" altLang="en-US" b="1" dirty="0"/>
              <a:t>服从管制的时刻</a:t>
            </a:r>
            <a:r>
              <a:rPr kumimoji="1" lang="zh-CN" altLang="en-US" dirty="0"/>
              <a:t>才计入，</a:t>
            </a:r>
            <a:endParaRPr kumimoji="1" lang="en-US" altLang="zh-CN" dirty="0"/>
          </a:p>
          <a:p>
            <a:r>
              <a:rPr kumimoji="1" lang="zh-CN" altLang="en-US" dirty="0"/>
              <a:t>例如右图</a:t>
            </a:r>
            <a:r>
              <a:rPr kumimoji="1" lang="en-US" altLang="zh-CN" dirty="0"/>
              <a:t>(1)</a:t>
            </a:r>
            <a:r>
              <a:rPr kumimoji="1" lang="zh-CN" altLang="en-US" dirty="0"/>
              <a:t>车辆已经开始右转；</a:t>
            </a:r>
            <a:endParaRPr kumimoji="1" lang="en-US" altLang="zh-CN" dirty="0"/>
          </a:p>
          <a:p>
            <a:r>
              <a:rPr kumimoji="1" lang="zh-CN" altLang="en-US" dirty="0"/>
              <a:t>右图</a:t>
            </a:r>
            <a:r>
              <a:rPr kumimoji="1" lang="en-US" altLang="zh-CN" dirty="0"/>
              <a:t>(2)</a:t>
            </a:r>
            <a:r>
              <a:rPr kumimoji="1" lang="zh-CN" altLang="en-US" dirty="0"/>
              <a:t>行人已逼停车辆。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2643377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723938-7DDE-BF4A-9707-ED97F47941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4320C44-E2EE-BFEA-460F-CD3BB5BD00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546" y="380647"/>
            <a:ext cx="2844800" cy="61595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7F4C571B-5753-0E07-E53D-D8E33573F46E}"/>
              </a:ext>
            </a:extLst>
          </p:cNvPr>
          <p:cNvSpPr txBox="1"/>
          <p:nvPr/>
        </p:nvSpPr>
        <p:spPr>
          <a:xfrm>
            <a:off x="-83128" y="6557727"/>
            <a:ext cx="39187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Affordances</a:t>
            </a:r>
            <a:r>
              <a:rPr kumimoji="1" lang="zh-CN" altLang="en-US" dirty="0"/>
              <a:t> 中停止标记的判断比较全</a:t>
            </a:r>
          </a:p>
        </p:txBody>
      </p:sp>
      <p:pic>
        <p:nvPicPr>
          <p:cNvPr id="13" name="图片 12" descr="公路上的汽车&#10;&#10;AI 生成的内容可能不正确。">
            <a:extLst>
              <a:ext uri="{FF2B5EF4-FFF2-40B4-BE49-F238E27FC236}">
                <a16:creationId xmlns:a16="http://schemas.microsoft.com/office/drawing/2014/main" id="{59219889-F91A-F356-C31D-B924587847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8736" y="195119"/>
            <a:ext cx="3926993" cy="2945245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F8312064-C810-041B-B2A4-9D3FB9F9F8DF}"/>
              </a:ext>
            </a:extLst>
          </p:cNvPr>
          <p:cNvSpPr txBox="1"/>
          <p:nvPr/>
        </p:nvSpPr>
        <p:spPr>
          <a:xfrm>
            <a:off x="4967857" y="3140364"/>
            <a:ext cx="1742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RGB_front.0620</a:t>
            </a:r>
            <a:endParaRPr kumimoji="1" lang="zh-CN" altLang="en-US" dirty="0"/>
          </a:p>
        </p:txBody>
      </p:sp>
      <p:pic>
        <p:nvPicPr>
          <p:cNvPr id="23" name="图片 22" descr="公路上的汽车&#10;&#10;AI 生成的内容可能不正确。">
            <a:extLst>
              <a:ext uri="{FF2B5EF4-FFF2-40B4-BE49-F238E27FC236}">
                <a16:creationId xmlns:a16="http://schemas.microsoft.com/office/drawing/2014/main" id="{FD88E45A-9858-56A7-1CE9-AF0B4CEB92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9827" y="195118"/>
            <a:ext cx="3926993" cy="2945245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DD92137C-02B1-5485-7DB0-E51AD788C258}"/>
              </a:ext>
            </a:extLst>
          </p:cNvPr>
          <p:cNvSpPr txBox="1"/>
          <p:nvPr/>
        </p:nvSpPr>
        <p:spPr>
          <a:xfrm>
            <a:off x="9461348" y="3140364"/>
            <a:ext cx="1742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RGB_front.0557</a:t>
            </a:r>
            <a:endParaRPr kumimoji="1" lang="zh-CN" altLang="en-US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1BF91822-2165-53EA-513D-D2C9F0DE2F2B}"/>
              </a:ext>
            </a:extLst>
          </p:cNvPr>
          <p:cNvSpPr/>
          <p:nvPr/>
        </p:nvSpPr>
        <p:spPr>
          <a:xfrm>
            <a:off x="416206" y="688909"/>
            <a:ext cx="764289" cy="193964"/>
          </a:xfrm>
          <a:prstGeom prst="rect">
            <a:avLst/>
          </a:prstGeom>
          <a:solidFill>
            <a:srgbClr val="FFFF00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CA5E8AD8-BDA2-DBAD-C622-7A8D8FF4E0B1}"/>
              </a:ext>
            </a:extLst>
          </p:cNvPr>
          <p:cNvSpPr/>
          <p:nvPr/>
        </p:nvSpPr>
        <p:spPr>
          <a:xfrm>
            <a:off x="416206" y="1266182"/>
            <a:ext cx="764289" cy="193964"/>
          </a:xfrm>
          <a:prstGeom prst="rect">
            <a:avLst/>
          </a:prstGeom>
          <a:solidFill>
            <a:srgbClr val="FFFF00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28" name="图片 27" descr="城市街道与高楼大厦的路上行驶&#10;&#10;AI 生成的内容可能不正确。">
            <a:extLst>
              <a:ext uri="{FF2B5EF4-FFF2-40B4-BE49-F238E27FC236}">
                <a16:creationId xmlns:a16="http://schemas.microsoft.com/office/drawing/2014/main" id="{21B38E59-A3EC-B0B1-CEEC-2C5A6840489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9770" y="3509697"/>
            <a:ext cx="3958024" cy="2968518"/>
          </a:xfrm>
          <a:prstGeom prst="rect">
            <a:avLst/>
          </a:prstGeom>
        </p:spPr>
      </p:pic>
      <p:sp>
        <p:nvSpPr>
          <p:cNvPr id="29" name="文本框 28">
            <a:extLst>
              <a:ext uri="{FF2B5EF4-FFF2-40B4-BE49-F238E27FC236}">
                <a16:creationId xmlns:a16="http://schemas.microsoft.com/office/drawing/2014/main" id="{7D572181-EDC5-F7C1-1C20-53585CA75681}"/>
              </a:ext>
            </a:extLst>
          </p:cNvPr>
          <p:cNvSpPr txBox="1"/>
          <p:nvPr/>
        </p:nvSpPr>
        <p:spPr>
          <a:xfrm>
            <a:off x="7188434" y="6478215"/>
            <a:ext cx="1742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RGB_front.0693</a:t>
            </a:r>
            <a:endParaRPr kumimoji="1" lang="zh-CN" altLang="en-US" dirty="0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B9ED30CA-CFC5-3603-EA47-B83F0B29EFDF}"/>
              </a:ext>
            </a:extLst>
          </p:cNvPr>
          <p:cNvSpPr/>
          <p:nvPr/>
        </p:nvSpPr>
        <p:spPr>
          <a:xfrm>
            <a:off x="416205" y="6346183"/>
            <a:ext cx="764289" cy="193964"/>
          </a:xfrm>
          <a:prstGeom prst="rect">
            <a:avLst/>
          </a:prstGeom>
          <a:solidFill>
            <a:srgbClr val="FFFF00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81109500-E80D-997B-9AC3-0556D534AB87}"/>
              </a:ext>
            </a:extLst>
          </p:cNvPr>
          <p:cNvSpPr/>
          <p:nvPr/>
        </p:nvSpPr>
        <p:spPr>
          <a:xfrm>
            <a:off x="8303492" y="6478215"/>
            <a:ext cx="627728" cy="369332"/>
          </a:xfrm>
          <a:prstGeom prst="rect">
            <a:avLst/>
          </a:prstGeom>
          <a:solidFill>
            <a:srgbClr val="FFFF00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739C2872-88B1-70EE-4A27-6A231ABC07BF}"/>
              </a:ext>
            </a:extLst>
          </p:cNvPr>
          <p:cNvSpPr/>
          <p:nvPr/>
        </p:nvSpPr>
        <p:spPr>
          <a:xfrm>
            <a:off x="6096000" y="3140363"/>
            <a:ext cx="627728" cy="369332"/>
          </a:xfrm>
          <a:prstGeom prst="rect">
            <a:avLst/>
          </a:prstGeom>
          <a:solidFill>
            <a:srgbClr val="FFFF00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3BFFDBA6-D221-7778-57A5-B25A257C6A6E}"/>
              </a:ext>
            </a:extLst>
          </p:cNvPr>
          <p:cNvSpPr/>
          <p:nvPr/>
        </p:nvSpPr>
        <p:spPr>
          <a:xfrm>
            <a:off x="10576405" y="3140363"/>
            <a:ext cx="627728" cy="369332"/>
          </a:xfrm>
          <a:prstGeom prst="rect">
            <a:avLst/>
          </a:prstGeom>
          <a:solidFill>
            <a:srgbClr val="FFFF00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145C1B3D-1654-6834-CCF0-B214D5104CEF}"/>
              </a:ext>
            </a:extLst>
          </p:cNvPr>
          <p:cNvSpPr txBox="1"/>
          <p:nvPr/>
        </p:nvSpPr>
        <p:spPr>
          <a:xfrm>
            <a:off x="9755330" y="4635561"/>
            <a:ext cx="24366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真实世界驾驶中似乎没有这种标志和到路线要求车辆强制停下。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684163C6-2E39-8D76-D440-A4D04928BC26}"/>
              </a:ext>
            </a:extLst>
          </p:cNvPr>
          <p:cNvSpPr txBox="1"/>
          <p:nvPr/>
        </p:nvSpPr>
        <p:spPr>
          <a:xfrm>
            <a:off x="0" y="11315"/>
            <a:ext cx="1924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2.Affordance</a:t>
            </a:r>
            <a:r>
              <a:rPr kumimoji="1" lang="zh-CN" altLang="en-US" dirty="0"/>
              <a:t> 文件</a:t>
            </a:r>
          </a:p>
        </p:txBody>
      </p:sp>
    </p:spTree>
    <p:extLst>
      <p:ext uri="{BB962C8B-B14F-4D97-AF65-F5344CB8AC3E}">
        <p14:creationId xmlns:p14="http://schemas.microsoft.com/office/powerpoint/2010/main" val="40087739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095EC3-75AC-2153-8F50-68AD6E743C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heatmap_output">
            <a:hlinkClick r:id="" action="ppaction://media"/>
            <a:extLst>
              <a:ext uri="{FF2B5EF4-FFF2-40B4-BE49-F238E27FC236}">
                <a16:creationId xmlns:a16="http://schemas.microsoft.com/office/drawing/2014/main" id="{9191C5E9-9F4D-80CB-65F6-00BD4AD28DD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9073" y="1503999"/>
            <a:ext cx="3199088" cy="3199088"/>
          </a:xfrm>
          <a:prstGeom prst="rect">
            <a:avLst/>
          </a:prstGeom>
        </p:spPr>
      </p:pic>
      <p:pic>
        <p:nvPicPr>
          <p:cNvPr id="6" name="det_heatmap_output">
            <a:hlinkClick r:id="" action="ppaction://media"/>
            <a:extLst>
              <a:ext uri="{FF2B5EF4-FFF2-40B4-BE49-F238E27FC236}">
                <a16:creationId xmlns:a16="http://schemas.microsoft.com/office/drawing/2014/main" id="{E87B3117-8004-594B-1E8A-7B8C089FA100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3849110" y="1503999"/>
            <a:ext cx="3191150" cy="319115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D2397811-3C38-5B14-4ED2-27E0D71E938F}"/>
              </a:ext>
            </a:extLst>
          </p:cNvPr>
          <p:cNvSpPr txBox="1"/>
          <p:nvPr/>
        </p:nvSpPr>
        <p:spPr>
          <a:xfrm>
            <a:off x="357796" y="4695149"/>
            <a:ext cx="2721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/>
              <a:t>Heat_map</a:t>
            </a:r>
            <a:r>
              <a:rPr kumimoji="1" lang="zh-CN" altLang="en-US" dirty="0"/>
              <a:t> </a:t>
            </a:r>
            <a:r>
              <a:rPr kumimoji="1" lang="en-US" altLang="zh-CN" dirty="0"/>
              <a:t>for</a:t>
            </a:r>
            <a:r>
              <a:rPr kumimoji="1" lang="zh-CN" altLang="en-US" dirty="0"/>
              <a:t> </a:t>
            </a:r>
            <a:r>
              <a:rPr kumimoji="1" lang="en-US" altLang="zh-CN" dirty="0"/>
              <a:t>0114</a:t>
            </a:r>
            <a:r>
              <a:rPr kumimoji="1" lang="zh-CN" altLang="en-US" dirty="0"/>
              <a:t> </a:t>
            </a:r>
            <a:r>
              <a:rPr kumimoji="1" lang="en-US" altLang="zh-CN" dirty="0"/>
              <a:t>–</a:t>
            </a:r>
            <a:r>
              <a:rPr kumimoji="1" lang="zh-CN" altLang="en-US" dirty="0"/>
              <a:t> </a:t>
            </a:r>
            <a:r>
              <a:rPr kumimoji="1" lang="en-US" altLang="zh-CN" dirty="0"/>
              <a:t>0157</a:t>
            </a:r>
            <a:r>
              <a:rPr kumimoji="1" lang="zh-CN" altLang="en-US" dirty="0"/>
              <a:t> 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0281714-71E7-A9AA-731C-A916FFCD6058}"/>
              </a:ext>
            </a:extLst>
          </p:cNvPr>
          <p:cNvSpPr txBox="1"/>
          <p:nvPr/>
        </p:nvSpPr>
        <p:spPr>
          <a:xfrm>
            <a:off x="3859443" y="4681444"/>
            <a:ext cx="3170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/>
              <a:t>Det_Heat_map</a:t>
            </a:r>
            <a:r>
              <a:rPr kumimoji="1" lang="zh-CN" altLang="en-US" dirty="0"/>
              <a:t> </a:t>
            </a:r>
            <a:r>
              <a:rPr kumimoji="1" lang="en-US" altLang="zh-CN" dirty="0"/>
              <a:t>for</a:t>
            </a:r>
            <a:r>
              <a:rPr kumimoji="1" lang="zh-CN" altLang="en-US" dirty="0"/>
              <a:t> </a:t>
            </a:r>
            <a:r>
              <a:rPr kumimoji="1" lang="en-US" altLang="zh-CN" dirty="0"/>
              <a:t>0114</a:t>
            </a:r>
            <a:r>
              <a:rPr kumimoji="1" lang="zh-CN" altLang="en-US" dirty="0"/>
              <a:t> </a:t>
            </a:r>
            <a:r>
              <a:rPr kumimoji="1" lang="en-US" altLang="zh-CN" dirty="0"/>
              <a:t>–</a:t>
            </a:r>
            <a:r>
              <a:rPr kumimoji="1" lang="zh-CN" altLang="en-US" dirty="0"/>
              <a:t> </a:t>
            </a:r>
            <a:r>
              <a:rPr kumimoji="1" lang="en-US" altLang="zh-CN" dirty="0"/>
              <a:t>0157</a:t>
            </a:r>
            <a:r>
              <a:rPr kumimoji="1" lang="zh-CN" altLang="en-US" dirty="0"/>
              <a:t> 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C904D4A-42DC-7ED9-2CDD-D40FF8503BFE}"/>
              </a:ext>
            </a:extLst>
          </p:cNvPr>
          <p:cNvSpPr txBox="1"/>
          <p:nvPr/>
        </p:nvSpPr>
        <p:spPr>
          <a:xfrm>
            <a:off x="0" y="5300793"/>
            <a:ext cx="1219572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Heat</a:t>
            </a:r>
            <a:r>
              <a:rPr kumimoji="1" lang="zh-CN" altLang="en-US" dirty="0"/>
              <a:t> </a:t>
            </a:r>
            <a:r>
              <a:rPr kumimoji="1" lang="en-US" altLang="zh-CN" dirty="0"/>
              <a:t>Map</a:t>
            </a:r>
            <a:r>
              <a:rPr kumimoji="1" lang="zh-CN" altLang="en-US" dirty="0"/>
              <a:t> 完全由 </a:t>
            </a:r>
            <a:r>
              <a:rPr kumimoji="1" lang="en-US" altLang="zh-CN" dirty="0"/>
              <a:t>measurement</a:t>
            </a:r>
            <a:r>
              <a:rPr kumimoji="1" lang="zh-CN" altLang="en-US" dirty="0"/>
              <a:t> 和 </a:t>
            </a:r>
            <a:r>
              <a:rPr kumimoji="1" lang="en-US" altLang="zh-CN" dirty="0" err="1"/>
              <a:t>actors_data</a:t>
            </a:r>
            <a:r>
              <a:rPr kumimoji="1" lang="zh-CN" altLang="en-US" dirty="0"/>
              <a:t> 两个部分的数据计算而来。其中经历了相当的转换和计算。</a:t>
            </a:r>
            <a:r>
              <a:rPr kumimoji="1" lang="en-US" altLang="zh-CN" dirty="0"/>
              <a:t>Det Heat Map </a:t>
            </a:r>
            <a:r>
              <a:rPr kumimoji="1" lang="zh-CN" altLang="en-US" dirty="0"/>
              <a:t>则是在</a:t>
            </a:r>
            <a:r>
              <a:rPr kumimoji="1" lang="en-US" altLang="zh-CN" dirty="0"/>
              <a:t>HM</a:t>
            </a:r>
            <a:r>
              <a:rPr kumimoji="1" lang="zh-CN" altLang="en-US" dirty="0"/>
              <a:t>的基础上再进行变换，实现裁切的效果。然而论文中并没有着重提及这个部分，因此不做过多的深入剖析。仅仅导出一个可视化看看是什么东西。</a:t>
            </a:r>
            <a:endParaRPr kumimoji="1" lang="en-US" altLang="zh-CN" dirty="0"/>
          </a:p>
          <a:p>
            <a:r>
              <a:rPr kumimoji="1" lang="zh-CN" altLang="en-US" dirty="0"/>
              <a:t>其实这个和论文最终想要输出的 </a:t>
            </a:r>
            <a:r>
              <a:rPr kumimoji="1" lang="en-US" altLang="zh-CN" dirty="0"/>
              <a:t>density</a:t>
            </a:r>
            <a:r>
              <a:rPr kumimoji="1" lang="zh-CN" altLang="en-US" dirty="0"/>
              <a:t> </a:t>
            </a:r>
            <a:r>
              <a:rPr kumimoji="1" lang="en-US" altLang="zh-CN" dirty="0"/>
              <a:t>map</a:t>
            </a:r>
            <a:r>
              <a:rPr kumimoji="1" lang="zh-CN" altLang="en-US" dirty="0"/>
              <a:t> “长得”比较相似，但是并不是相同的东西。</a:t>
            </a:r>
            <a:endParaRPr kumimoji="1" lang="en-US" altLang="zh-CN" dirty="0"/>
          </a:p>
          <a:p>
            <a:r>
              <a:rPr kumimoji="1" lang="zh-CN" altLang="en-US" dirty="0"/>
              <a:t>最终的 </a:t>
            </a:r>
            <a:r>
              <a:rPr kumimoji="1" lang="en-US" altLang="zh-CN" dirty="0"/>
              <a:t>density</a:t>
            </a:r>
            <a:r>
              <a:rPr kumimoji="1" lang="zh-CN" altLang="en-US" dirty="0"/>
              <a:t> </a:t>
            </a:r>
            <a:r>
              <a:rPr kumimoji="1" lang="en-US" altLang="zh-CN" dirty="0"/>
              <a:t>map</a:t>
            </a:r>
            <a:r>
              <a:rPr kumimoji="1" lang="zh-CN" altLang="en-US" dirty="0"/>
              <a:t> 具备交通参与者路径预测（灰色色块） 与 自车轨迹预测（蓝色圆点） 的模块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09426A6-0946-2B01-4331-A75B7CF69856}"/>
              </a:ext>
            </a:extLst>
          </p:cNvPr>
          <p:cNvSpPr txBox="1"/>
          <p:nvPr/>
        </p:nvSpPr>
        <p:spPr>
          <a:xfrm>
            <a:off x="0" y="523220"/>
            <a:ext cx="37240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/>
              <a:t>3.</a:t>
            </a:r>
            <a:r>
              <a:rPr kumimoji="1" lang="zh-CN" altLang="en-US" sz="2000" b="1" dirty="0"/>
              <a:t> 综合</a:t>
            </a:r>
            <a:r>
              <a:rPr kumimoji="1" lang="en-US" altLang="zh-CN" sz="2000" b="1" dirty="0"/>
              <a:t>1</a:t>
            </a:r>
            <a:r>
              <a:rPr kumimoji="1" lang="zh-CN" altLang="en-US" sz="2000" b="1" dirty="0"/>
              <a:t>，</a:t>
            </a:r>
            <a:r>
              <a:rPr kumimoji="1" lang="en-US" altLang="zh-CN" sz="2000" b="1" dirty="0"/>
              <a:t>2</a:t>
            </a:r>
            <a:r>
              <a:rPr kumimoji="1" lang="zh-CN" altLang="en-US" sz="2000" b="1" dirty="0"/>
              <a:t>而成的 </a:t>
            </a:r>
            <a:r>
              <a:rPr kumimoji="1" lang="en-US" altLang="zh-CN" sz="2000" b="1" dirty="0"/>
              <a:t>Heat</a:t>
            </a:r>
            <a:r>
              <a:rPr kumimoji="1" lang="zh-CN" altLang="en-US" sz="2000" b="1" dirty="0"/>
              <a:t> </a:t>
            </a:r>
            <a:r>
              <a:rPr kumimoji="1" lang="en-US" altLang="zh-CN" sz="2000" b="1" dirty="0"/>
              <a:t>Map</a:t>
            </a:r>
            <a:r>
              <a:rPr kumimoji="1" lang="zh-CN" altLang="en-US" sz="2000" b="1" dirty="0"/>
              <a:t> 图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85B23273-9804-2B2C-F1E3-3A6AF5668965}"/>
              </a:ext>
            </a:extLst>
          </p:cNvPr>
          <p:cNvSpPr txBox="1"/>
          <p:nvPr/>
        </p:nvSpPr>
        <p:spPr>
          <a:xfrm>
            <a:off x="0" y="0"/>
            <a:ext cx="118515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262626"/>
                </a:solidFill>
                <a:latin typeface="-apple-system"/>
              </a:rPr>
              <a:t>二、到底是什么数据传入了 </a:t>
            </a:r>
            <a:r>
              <a:rPr lang="en-US" altLang="zh-CN" sz="2800" b="1" dirty="0">
                <a:solidFill>
                  <a:srgbClr val="262626"/>
                </a:solidFill>
                <a:latin typeface="-apple-system"/>
              </a:rPr>
              <a:t>Transformer</a:t>
            </a:r>
            <a:r>
              <a:rPr lang="zh-CN" altLang="en-US" sz="2800" b="1" dirty="0">
                <a:solidFill>
                  <a:srgbClr val="262626"/>
                </a:solidFill>
                <a:latin typeface="-apple-system"/>
              </a:rPr>
              <a:t> </a:t>
            </a:r>
            <a:r>
              <a:rPr lang="en-US" altLang="zh-CN" sz="2800" b="1" dirty="0">
                <a:solidFill>
                  <a:srgbClr val="262626"/>
                </a:solidFill>
                <a:latin typeface="-apple-system"/>
              </a:rPr>
              <a:t>–</a:t>
            </a:r>
            <a:r>
              <a:rPr lang="zh-CN" altLang="en-US" sz="2800" b="1" dirty="0">
                <a:solidFill>
                  <a:srgbClr val="262626"/>
                </a:solidFill>
                <a:latin typeface="-apple-system"/>
              </a:rPr>
              <a:t> </a:t>
            </a:r>
            <a:r>
              <a:rPr lang="en-US" altLang="zh-CN" sz="2800" b="1" dirty="0" err="1">
                <a:solidFill>
                  <a:srgbClr val="262626"/>
                </a:solidFill>
                <a:latin typeface="-apple-system"/>
              </a:rPr>
              <a:t>CarlaMVDetDataset</a:t>
            </a:r>
            <a:r>
              <a:rPr lang="zh-CN" altLang="en-US" sz="2800" b="1" dirty="0">
                <a:solidFill>
                  <a:srgbClr val="262626"/>
                </a:solidFill>
                <a:latin typeface="-apple-system"/>
              </a:rPr>
              <a:t> 返回的内容</a:t>
            </a:r>
            <a:endParaRPr lang="zh-CN" altLang="en-US" sz="2800" dirty="0">
              <a:solidFill>
                <a:srgbClr val="262626"/>
              </a:solidFill>
              <a:latin typeface="-apple-system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C47F8D8-CF60-4F11-4CDA-7C4781ED543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09931" y="759532"/>
            <a:ext cx="3639648" cy="394355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F1B39253-1C19-A9BE-A813-99129E50BCB7}"/>
              </a:ext>
            </a:extLst>
          </p:cNvPr>
          <p:cNvSpPr txBox="1"/>
          <p:nvPr/>
        </p:nvSpPr>
        <p:spPr>
          <a:xfrm>
            <a:off x="7987363" y="4695149"/>
            <a:ext cx="3390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Paper</a:t>
            </a:r>
            <a:r>
              <a:rPr kumimoji="1" lang="zh-CN" altLang="en-US" dirty="0"/>
              <a:t> 最终要输出的 </a:t>
            </a:r>
            <a:r>
              <a:rPr kumimoji="1" lang="en-US" altLang="zh-CN" dirty="0"/>
              <a:t>density</a:t>
            </a:r>
            <a:r>
              <a:rPr kumimoji="1" lang="zh-CN" altLang="en-US" dirty="0"/>
              <a:t> </a:t>
            </a:r>
            <a:r>
              <a:rPr kumimoji="1" lang="en-US" altLang="zh-CN" dirty="0"/>
              <a:t>map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56340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8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88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951D38-2C9F-D29E-7500-74285EF5A8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框 14">
            <a:extLst>
              <a:ext uri="{FF2B5EF4-FFF2-40B4-BE49-F238E27FC236}">
                <a16:creationId xmlns:a16="http://schemas.microsoft.com/office/drawing/2014/main" id="{E74A2CE3-5B16-967E-F74E-806EA2E23F14}"/>
              </a:ext>
            </a:extLst>
          </p:cNvPr>
          <p:cNvSpPr txBox="1"/>
          <p:nvPr/>
        </p:nvSpPr>
        <p:spPr>
          <a:xfrm>
            <a:off x="0" y="453709"/>
            <a:ext cx="118515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262626"/>
                </a:solidFill>
                <a:latin typeface="-apple-system"/>
              </a:rPr>
              <a:t>二、到底是什么数据传入了 </a:t>
            </a:r>
            <a:r>
              <a:rPr lang="en-US" altLang="zh-CN" sz="2800" b="1" dirty="0">
                <a:solidFill>
                  <a:srgbClr val="262626"/>
                </a:solidFill>
                <a:latin typeface="-apple-system"/>
              </a:rPr>
              <a:t>Transformer</a:t>
            </a:r>
            <a:r>
              <a:rPr lang="zh-CN" altLang="en-US" sz="2800" b="1" dirty="0">
                <a:solidFill>
                  <a:srgbClr val="262626"/>
                </a:solidFill>
                <a:latin typeface="-apple-system"/>
              </a:rPr>
              <a:t> </a:t>
            </a:r>
            <a:r>
              <a:rPr lang="en-US" altLang="zh-CN" sz="2800" b="1" dirty="0">
                <a:solidFill>
                  <a:srgbClr val="262626"/>
                </a:solidFill>
                <a:latin typeface="-apple-system"/>
              </a:rPr>
              <a:t>–</a:t>
            </a:r>
            <a:r>
              <a:rPr lang="zh-CN" altLang="en-US" sz="2800" b="1" dirty="0">
                <a:solidFill>
                  <a:srgbClr val="262626"/>
                </a:solidFill>
                <a:latin typeface="-apple-system"/>
              </a:rPr>
              <a:t> </a:t>
            </a:r>
            <a:r>
              <a:rPr lang="en-US" altLang="zh-CN" sz="2800" b="1" dirty="0" err="1">
                <a:solidFill>
                  <a:srgbClr val="262626"/>
                </a:solidFill>
                <a:latin typeface="-apple-system"/>
              </a:rPr>
              <a:t>CarlaMVDetDataset</a:t>
            </a:r>
            <a:r>
              <a:rPr lang="zh-CN" altLang="en-US" sz="2800" b="1" dirty="0">
                <a:solidFill>
                  <a:srgbClr val="262626"/>
                </a:solidFill>
                <a:latin typeface="-apple-system"/>
              </a:rPr>
              <a:t> 返回的内容</a:t>
            </a:r>
            <a:endParaRPr lang="zh-CN" altLang="en-US" sz="2800" dirty="0">
              <a:solidFill>
                <a:srgbClr val="262626"/>
              </a:solidFill>
              <a:latin typeface="-apple-system"/>
            </a:endParaRPr>
          </a:p>
        </p:txBody>
      </p:sp>
      <p:pic>
        <p:nvPicPr>
          <p:cNvPr id="4" name="hist_all_5fps">
            <a:hlinkClick r:id="" action="ppaction://media"/>
            <a:extLst>
              <a:ext uri="{FF2B5EF4-FFF2-40B4-BE49-F238E27FC236}">
                <a16:creationId xmlns:a16="http://schemas.microsoft.com/office/drawing/2014/main" id="{00E583D9-A5B0-DA51-2B02-A847B18C681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66626" y="1589667"/>
            <a:ext cx="3563628" cy="1232886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2FE7FA96-E5B6-46DB-6C2A-1F82475935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6626" y="3409173"/>
            <a:ext cx="3553592" cy="1172541"/>
          </a:xfrm>
          <a:prstGeom prst="rect">
            <a:avLst/>
          </a:prstGeom>
        </p:spPr>
      </p:pic>
      <p:pic>
        <p:nvPicPr>
          <p:cNvPr id="16" name="图形 15">
            <a:extLst>
              <a:ext uri="{FF2B5EF4-FFF2-40B4-BE49-F238E27FC236}">
                <a16:creationId xmlns:a16="http://schemas.microsoft.com/office/drawing/2014/main" id="{92E407B7-6C9F-D6BC-D955-517E850919C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35646" y="5488365"/>
            <a:ext cx="783693" cy="899319"/>
          </a:xfrm>
          <a:prstGeom prst="rect">
            <a:avLst/>
          </a:prstGeom>
        </p:spPr>
      </p:pic>
      <p:pic>
        <p:nvPicPr>
          <p:cNvPr id="18" name="图形 17">
            <a:extLst>
              <a:ext uri="{FF2B5EF4-FFF2-40B4-BE49-F238E27FC236}">
                <a16:creationId xmlns:a16="http://schemas.microsoft.com/office/drawing/2014/main" id="{903C5F28-36ED-CA85-72E9-A661C94849C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367504" y="5488364"/>
            <a:ext cx="783693" cy="899319"/>
          </a:xfrm>
          <a:prstGeom prst="rect">
            <a:avLst/>
          </a:prstGeom>
        </p:spPr>
      </p:pic>
      <p:grpSp>
        <p:nvGrpSpPr>
          <p:cNvPr id="19" name="图形 16">
            <a:extLst>
              <a:ext uri="{FF2B5EF4-FFF2-40B4-BE49-F238E27FC236}">
                <a16:creationId xmlns:a16="http://schemas.microsoft.com/office/drawing/2014/main" id="{B46D3B85-E015-30A2-F09C-2C2BE5532E63}"/>
              </a:ext>
            </a:extLst>
          </p:cNvPr>
          <p:cNvGrpSpPr/>
          <p:nvPr/>
        </p:nvGrpSpPr>
        <p:grpSpPr>
          <a:xfrm>
            <a:off x="2051575" y="5488364"/>
            <a:ext cx="785282" cy="899319"/>
            <a:chOff x="2051575" y="4757680"/>
            <a:chExt cx="785279" cy="899316"/>
          </a:xfrm>
        </p:grpSpPr>
        <p:sp>
          <p:nvSpPr>
            <p:cNvPr id="20" name="任意形状 19">
              <a:extLst>
                <a:ext uri="{FF2B5EF4-FFF2-40B4-BE49-F238E27FC236}">
                  <a16:creationId xmlns:a16="http://schemas.microsoft.com/office/drawing/2014/main" id="{607ADF0C-0859-D45E-2D39-9BD0FB1F81FC}"/>
                </a:ext>
              </a:extLst>
            </p:cNvPr>
            <p:cNvSpPr/>
            <p:nvPr/>
          </p:nvSpPr>
          <p:spPr>
            <a:xfrm flipV="1">
              <a:off x="2122044" y="4818303"/>
              <a:ext cx="40891" cy="747775"/>
            </a:xfrm>
            <a:custGeom>
              <a:avLst/>
              <a:gdLst>
                <a:gd name="connsiteX0" fmla="*/ -92 w 40891"/>
                <a:gd name="connsiteY0" fmla="*/ -475 h 747775"/>
                <a:gd name="connsiteX1" fmla="*/ 40799 w 40891"/>
                <a:gd name="connsiteY1" fmla="*/ -475 h 747775"/>
                <a:gd name="connsiteX2" fmla="*/ 40799 w 40891"/>
                <a:gd name="connsiteY2" fmla="*/ 747300 h 747775"/>
                <a:gd name="connsiteX3" fmla="*/ -92 w 40891"/>
                <a:gd name="connsiteY3" fmla="*/ 747300 h 747775"/>
                <a:gd name="connsiteX4" fmla="*/ -92 w 40891"/>
                <a:gd name="connsiteY4" fmla="*/ -475 h 74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891" h="747775">
                  <a:moveTo>
                    <a:pt x="-92" y="-475"/>
                  </a:moveTo>
                  <a:lnTo>
                    <a:pt x="40799" y="-475"/>
                  </a:lnTo>
                  <a:lnTo>
                    <a:pt x="40799" y="747300"/>
                  </a:lnTo>
                  <a:lnTo>
                    <a:pt x="-92" y="747300"/>
                  </a:lnTo>
                  <a:lnTo>
                    <a:pt x="-92" y="-475"/>
                  </a:lnTo>
                </a:path>
              </a:pathLst>
            </a:custGeom>
            <a:solidFill>
              <a:srgbClr val="E0E4E8"/>
            </a:solidFill>
            <a:ln w="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" name="任意形状 20">
              <a:extLst>
                <a:ext uri="{FF2B5EF4-FFF2-40B4-BE49-F238E27FC236}">
                  <a16:creationId xmlns:a16="http://schemas.microsoft.com/office/drawing/2014/main" id="{1C0A3848-0071-D07C-ECBC-4AF0BCECB496}"/>
                </a:ext>
              </a:extLst>
            </p:cNvPr>
            <p:cNvSpPr/>
            <p:nvPr/>
          </p:nvSpPr>
          <p:spPr>
            <a:xfrm flipV="1">
              <a:off x="2112198" y="4757680"/>
              <a:ext cx="60589" cy="60623"/>
            </a:xfrm>
            <a:custGeom>
              <a:avLst/>
              <a:gdLst>
                <a:gd name="connsiteX0" fmla="*/ -92 w 60589"/>
                <a:gd name="connsiteY0" fmla="*/ 59613 h 60623"/>
                <a:gd name="connsiteX1" fmla="*/ 60498 w 60589"/>
                <a:gd name="connsiteY1" fmla="*/ 59613 h 60623"/>
                <a:gd name="connsiteX2" fmla="*/ 60498 w 60589"/>
                <a:gd name="connsiteY2" fmla="*/ -1010 h 60623"/>
                <a:gd name="connsiteX3" fmla="*/ -92 w 60589"/>
                <a:gd name="connsiteY3" fmla="*/ -1010 h 60623"/>
                <a:gd name="connsiteX4" fmla="*/ -92 w 60589"/>
                <a:gd name="connsiteY4" fmla="*/ 59613 h 60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589" h="60623">
                  <a:moveTo>
                    <a:pt x="-92" y="59613"/>
                  </a:moveTo>
                  <a:lnTo>
                    <a:pt x="60498" y="59613"/>
                  </a:lnTo>
                  <a:lnTo>
                    <a:pt x="60498" y="-1010"/>
                  </a:lnTo>
                  <a:lnTo>
                    <a:pt x="-92" y="-1010"/>
                  </a:lnTo>
                  <a:lnTo>
                    <a:pt x="-92" y="59613"/>
                  </a:lnTo>
                </a:path>
              </a:pathLst>
            </a:custGeom>
            <a:solidFill>
              <a:srgbClr val="C4CAD3"/>
            </a:solidFill>
            <a:ln w="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" name="任意形状 21">
              <a:extLst>
                <a:ext uri="{FF2B5EF4-FFF2-40B4-BE49-F238E27FC236}">
                  <a16:creationId xmlns:a16="http://schemas.microsoft.com/office/drawing/2014/main" id="{6B108CD5-7000-1473-6BBF-3287518F46CD}"/>
                </a:ext>
              </a:extLst>
            </p:cNvPr>
            <p:cNvSpPr/>
            <p:nvPr/>
          </p:nvSpPr>
          <p:spPr>
            <a:xfrm flipV="1">
              <a:off x="2112198" y="5566078"/>
              <a:ext cx="60589" cy="60623"/>
            </a:xfrm>
            <a:custGeom>
              <a:avLst/>
              <a:gdLst>
                <a:gd name="connsiteX0" fmla="*/ -92 w 60589"/>
                <a:gd name="connsiteY0" fmla="*/ 60683 h 60623"/>
                <a:gd name="connsiteX1" fmla="*/ 60498 w 60589"/>
                <a:gd name="connsiteY1" fmla="*/ 60683 h 60623"/>
                <a:gd name="connsiteX2" fmla="*/ 60498 w 60589"/>
                <a:gd name="connsiteY2" fmla="*/ 60 h 60623"/>
                <a:gd name="connsiteX3" fmla="*/ -92 w 60589"/>
                <a:gd name="connsiteY3" fmla="*/ 60 h 60623"/>
                <a:gd name="connsiteX4" fmla="*/ -92 w 60589"/>
                <a:gd name="connsiteY4" fmla="*/ 60683 h 60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589" h="60623">
                  <a:moveTo>
                    <a:pt x="-92" y="60683"/>
                  </a:moveTo>
                  <a:lnTo>
                    <a:pt x="60498" y="60683"/>
                  </a:lnTo>
                  <a:lnTo>
                    <a:pt x="60498" y="60"/>
                  </a:lnTo>
                  <a:lnTo>
                    <a:pt x="-92" y="60"/>
                  </a:lnTo>
                  <a:lnTo>
                    <a:pt x="-92" y="60683"/>
                  </a:lnTo>
                </a:path>
              </a:pathLst>
            </a:custGeom>
            <a:solidFill>
              <a:srgbClr val="C4CAD3"/>
            </a:solidFill>
            <a:ln w="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" name="任意形状 22">
              <a:extLst>
                <a:ext uri="{FF2B5EF4-FFF2-40B4-BE49-F238E27FC236}">
                  <a16:creationId xmlns:a16="http://schemas.microsoft.com/office/drawing/2014/main" id="{32BC2C64-72C2-2FA4-76EF-1339F6B514EC}"/>
                </a:ext>
              </a:extLst>
            </p:cNvPr>
            <p:cNvSpPr/>
            <p:nvPr/>
          </p:nvSpPr>
          <p:spPr>
            <a:xfrm flipV="1">
              <a:off x="2051575" y="5626701"/>
              <a:ext cx="181830" cy="30295"/>
            </a:xfrm>
            <a:custGeom>
              <a:avLst/>
              <a:gdLst>
                <a:gd name="connsiteX0" fmla="*/ -92 w 181830"/>
                <a:gd name="connsiteY0" fmla="*/ 30415 h 30295"/>
                <a:gd name="connsiteX1" fmla="*/ 181739 w 181830"/>
                <a:gd name="connsiteY1" fmla="*/ 30415 h 30295"/>
                <a:gd name="connsiteX2" fmla="*/ 181739 w 181830"/>
                <a:gd name="connsiteY2" fmla="*/ 120 h 30295"/>
                <a:gd name="connsiteX3" fmla="*/ -92 w 181830"/>
                <a:gd name="connsiteY3" fmla="*/ 120 h 30295"/>
                <a:gd name="connsiteX4" fmla="*/ -92 w 181830"/>
                <a:gd name="connsiteY4" fmla="*/ 30415 h 30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1830" h="30295">
                  <a:moveTo>
                    <a:pt x="-92" y="30415"/>
                  </a:moveTo>
                  <a:lnTo>
                    <a:pt x="181739" y="30415"/>
                  </a:lnTo>
                  <a:lnTo>
                    <a:pt x="181739" y="120"/>
                  </a:lnTo>
                  <a:lnTo>
                    <a:pt x="-92" y="120"/>
                  </a:lnTo>
                  <a:lnTo>
                    <a:pt x="-92" y="30415"/>
                  </a:lnTo>
                </a:path>
              </a:pathLst>
            </a:custGeom>
            <a:solidFill>
              <a:srgbClr val="9EACB6"/>
            </a:solidFill>
            <a:ln w="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" name="任意形状 23">
              <a:extLst>
                <a:ext uri="{FF2B5EF4-FFF2-40B4-BE49-F238E27FC236}">
                  <a16:creationId xmlns:a16="http://schemas.microsoft.com/office/drawing/2014/main" id="{B00E2547-E9DC-C321-0AD4-3067C328A40E}"/>
                </a:ext>
              </a:extLst>
            </p:cNvPr>
            <p:cNvSpPr/>
            <p:nvPr/>
          </p:nvSpPr>
          <p:spPr>
            <a:xfrm flipV="1">
              <a:off x="2458024" y="4909222"/>
              <a:ext cx="378830" cy="338314"/>
            </a:xfrm>
            <a:custGeom>
              <a:avLst/>
              <a:gdLst>
                <a:gd name="connsiteX0" fmla="*/ 378227 w 378830"/>
                <a:gd name="connsiteY0" fmla="*/ -626 h 338314"/>
                <a:gd name="connsiteX1" fmla="*/ -603 w 378830"/>
                <a:gd name="connsiteY1" fmla="*/ -626 h 338314"/>
                <a:gd name="connsiteX2" fmla="*/ -603 w 378830"/>
                <a:gd name="connsiteY2" fmla="*/ 337689 h 338314"/>
                <a:gd name="connsiteX3" fmla="*/ 378227 w 378830"/>
                <a:gd name="connsiteY3" fmla="*/ 337689 h 338314"/>
                <a:gd name="connsiteX4" fmla="*/ 259657 w 378830"/>
                <a:gd name="connsiteY4" fmla="*/ 168572 h 338314"/>
                <a:gd name="connsiteX5" fmla="*/ 378227 w 378830"/>
                <a:gd name="connsiteY5" fmla="*/ -626 h 338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830" h="338314">
                  <a:moveTo>
                    <a:pt x="378227" y="-626"/>
                  </a:moveTo>
                  <a:lnTo>
                    <a:pt x="-603" y="-626"/>
                  </a:lnTo>
                  <a:lnTo>
                    <a:pt x="-603" y="337689"/>
                  </a:lnTo>
                  <a:lnTo>
                    <a:pt x="378227" y="337689"/>
                  </a:lnTo>
                  <a:lnTo>
                    <a:pt x="259657" y="168572"/>
                  </a:lnTo>
                  <a:lnTo>
                    <a:pt x="378227" y="-626"/>
                  </a:lnTo>
                </a:path>
              </a:pathLst>
            </a:custGeom>
            <a:solidFill>
              <a:srgbClr val="E84144"/>
            </a:solidFill>
            <a:ln w="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" name="任意形状 24">
              <a:extLst>
                <a:ext uri="{FF2B5EF4-FFF2-40B4-BE49-F238E27FC236}">
                  <a16:creationId xmlns:a16="http://schemas.microsoft.com/office/drawing/2014/main" id="{2A7F94FF-D741-E332-899C-DD62D8185DB6}"/>
                </a:ext>
              </a:extLst>
            </p:cNvPr>
            <p:cNvSpPr/>
            <p:nvPr/>
          </p:nvSpPr>
          <p:spPr>
            <a:xfrm flipV="1">
              <a:off x="2458024" y="4909222"/>
              <a:ext cx="155506" cy="338314"/>
            </a:xfrm>
            <a:custGeom>
              <a:avLst/>
              <a:gdLst>
                <a:gd name="connsiteX0" fmla="*/ 155017 w 155506"/>
                <a:gd name="connsiteY0" fmla="*/ -626 h 338314"/>
                <a:gd name="connsiteX1" fmla="*/ -490 w 155506"/>
                <a:gd name="connsiteY1" fmla="*/ -626 h 338314"/>
                <a:gd name="connsiteX2" fmla="*/ -490 w 155506"/>
                <a:gd name="connsiteY2" fmla="*/ 337689 h 338314"/>
                <a:gd name="connsiteX3" fmla="*/ 95179 w 155506"/>
                <a:gd name="connsiteY3" fmla="*/ 337689 h 338314"/>
                <a:gd name="connsiteX4" fmla="*/ 155017 w 155506"/>
                <a:gd name="connsiteY4" fmla="*/ -626 h 338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5506" h="338314">
                  <a:moveTo>
                    <a:pt x="155017" y="-626"/>
                  </a:moveTo>
                  <a:lnTo>
                    <a:pt x="-490" y="-626"/>
                  </a:lnTo>
                  <a:lnTo>
                    <a:pt x="-490" y="337689"/>
                  </a:lnTo>
                  <a:lnTo>
                    <a:pt x="95179" y="337689"/>
                  </a:lnTo>
                  <a:lnTo>
                    <a:pt x="155017" y="-626"/>
                  </a:lnTo>
                </a:path>
              </a:pathLst>
            </a:custGeom>
            <a:solidFill>
              <a:srgbClr val="BC3E45"/>
            </a:solidFill>
            <a:ln w="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" name="任意形状 25">
              <a:extLst>
                <a:ext uri="{FF2B5EF4-FFF2-40B4-BE49-F238E27FC236}">
                  <a16:creationId xmlns:a16="http://schemas.microsoft.com/office/drawing/2014/main" id="{87C8E683-790E-97B5-C2B3-822A1DDC5BF1}"/>
                </a:ext>
              </a:extLst>
            </p:cNvPr>
            <p:cNvSpPr/>
            <p:nvPr/>
          </p:nvSpPr>
          <p:spPr>
            <a:xfrm flipV="1">
              <a:off x="2162936" y="4841914"/>
              <a:ext cx="378830" cy="338283"/>
            </a:xfrm>
            <a:custGeom>
              <a:avLst/>
              <a:gdLst>
                <a:gd name="connsiteX0" fmla="*/ 378526 w 378830"/>
                <a:gd name="connsiteY0" fmla="*/ -715 h 338283"/>
                <a:gd name="connsiteX1" fmla="*/ -304 w 378830"/>
                <a:gd name="connsiteY1" fmla="*/ -715 h 338283"/>
                <a:gd name="connsiteX2" fmla="*/ -304 w 378830"/>
                <a:gd name="connsiteY2" fmla="*/ 337569 h 338283"/>
                <a:gd name="connsiteX3" fmla="*/ 378526 w 378830"/>
                <a:gd name="connsiteY3" fmla="*/ 337569 h 338283"/>
                <a:gd name="connsiteX4" fmla="*/ 378526 w 378830"/>
                <a:gd name="connsiteY4" fmla="*/ -715 h 338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8830" h="338283">
                  <a:moveTo>
                    <a:pt x="378526" y="-715"/>
                  </a:moveTo>
                  <a:lnTo>
                    <a:pt x="-304" y="-715"/>
                  </a:lnTo>
                  <a:lnTo>
                    <a:pt x="-304" y="337569"/>
                  </a:lnTo>
                  <a:lnTo>
                    <a:pt x="378526" y="337569"/>
                  </a:lnTo>
                  <a:lnTo>
                    <a:pt x="378526" y="-715"/>
                  </a:lnTo>
                </a:path>
              </a:pathLst>
            </a:custGeom>
            <a:solidFill>
              <a:srgbClr val="F25558"/>
            </a:solidFill>
            <a:ln w="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" name="任意形状 26">
              <a:extLst>
                <a:ext uri="{FF2B5EF4-FFF2-40B4-BE49-F238E27FC236}">
                  <a16:creationId xmlns:a16="http://schemas.microsoft.com/office/drawing/2014/main" id="{205E6274-E3D3-8951-CC67-8A1231972A35}"/>
                </a:ext>
              </a:extLst>
            </p:cNvPr>
            <p:cNvSpPr/>
            <p:nvPr/>
          </p:nvSpPr>
          <p:spPr>
            <a:xfrm flipV="1">
              <a:off x="2458024" y="5180198"/>
              <a:ext cx="83741" cy="67372"/>
            </a:xfrm>
            <a:custGeom>
              <a:avLst/>
              <a:gdLst>
                <a:gd name="connsiteX0" fmla="*/ 83288 w 83741"/>
                <a:gd name="connsiteY0" fmla="*/ 66926 h 67372"/>
                <a:gd name="connsiteX1" fmla="*/ -454 w 83741"/>
                <a:gd name="connsiteY1" fmla="*/ 66926 h 67372"/>
                <a:gd name="connsiteX2" fmla="*/ -454 w 83741"/>
                <a:gd name="connsiteY2" fmla="*/ -446 h 67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3741" h="67372">
                  <a:moveTo>
                    <a:pt x="83288" y="66926"/>
                  </a:moveTo>
                  <a:lnTo>
                    <a:pt x="-454" y="66926"/>
                  </a:lnTo>
                  <a:lnTo>
                    <a:pt x="-454" y="-446"/>
                  </a:lnTo>
                  <a:close/>
                </a:path>
              </a:pathLst>
            </a:custGeom>
            <a:solidFill>
              <a:srgbClr val="DA3B3A"/>
            </a:solidFill>
            <a:ln w="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28" name="文本框 27">
            <a:extLst>
              <a:ext uri="{FF2B5EF4-FFF2-40B4-BE49-F238E27FC236}">
                <a16:creationId xmlns:a16="http://schemas.microsoft.com/office/drawing/2014/main" id="{C360ADB8-32D7-2761-F2E3-034484DE06BD}"/>
              </a:ext>
            </a:extLst>
          </p:cNvPr>
          <p:cNvSpPr txBox="1"/>
          <p:nvPr/>
        </p:nvSpPr>
        <p:spPr>
          <a:xfrm>
            <a:off x="750970" y="5201692"/>
            <a:ext cx="8787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200" dirty="0" err="1"/>
              <a:t>Is_junction</a:t>
            </a:r>
            <a:endParaRPr kumimoji="1" lang="en-US" altLang="zh-CN" sz="1200" dirty="0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94465F96-1F05-B978-6550-9E21D566D77B}"/>
              </a:ext>
            </a:extLst>
          </p:cNvPr>
          <p:cNvSpPr txBox="1"/>
          <p:nvPr/>
        </p:nvSpPr>
        <p:spPr>
          <a:xfrm>
            <a:off x="1962360" y="5225013"/>
            <a:ext cx="9621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200" dirty="0" err="1"/>
              <a:t>Is_stop_sign</a:t>
            </a:r>
            <a:endParaRPr kumimoji="1" lang="en-US" altLang="zh-CN" sz="1200" dirty="0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DDDAE71B-B178-20E3-3677-57931301F009}"/>
              </a:ext>
            </a:extLst>
          </p:cNvPr>
          <p:cNvSpPr txBox="1"/>
          <p:nvPr/>
        </p:nvSpPr>
        <p:spPr>
          <a:xfrm>
            <a:off x="3226103" y="5225013"/>
            <a:ext cx="10261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200" dirty="0" err="1"/>
              <a:t>Traffic_lights</a:t>
            </a:r>
            <a:endParaRPr kumimoji="1" lang="en-US" altLang="zh-CN" sz="1200" dirty="0"/>
          </a:p>
        </p:txBody>
      </p:sp>
      <p:sp>
        <p:nvSpPr>
          <p:cNvPr id="32" name="圆角矩形 31">
            <a:extLst>
              <a:ext uri="{FF2B5EF4-FFF2-40B4-BE49-F238E27FC236}">
                <a16:creationId xmlns:a16="http://schemas.microsoft.com/office/drawing/2014/main" id="{24DFFA55-BFA7-B216-AF82-FEEFF743DB74}"/>
              </a:ext>
            </a:extLst>
          </p:cNvPr>
          <p:cNvSpPr/>
          <p:nvPr/>
        </p:nvSpPr>
        <p:spPr>
          <a:xfrm>
            <a:off x="517236" y="1537431"/>
            <a:ext cx="3879274" cy="1500356"/>
          </a:xfrm>
          <a:prstGeom prst="roundRect">
            <a:avLst>
              <a:gd name="adj" fmla="val 2467"/>
            </a:avLst>
          </a:prstGeom>
          <a:noFill/>
          <a:ln w="57150">
            <a:solidFill>
              <a:schemeClr val="accent2">
                <a:lumMod val="40000"/>
                <a:lumOff val="6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8DAD60A-ABC3-3D80-9665-7356717978C8}"/>
              </a:ext>
            </a:extLst>
          </p:cNvPr>
          <p:cNvSpPr txBox="1"/>
          <p:nvPr/>
        </p:nvSpPr>
        <p:spPr>
          <a:xfrm>
            <a:off x="495725" y="2822553"/>
            <a:ext cx="392229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/>
              <a:t>Processed LiDAR</a:t>
            </a:r>
          </a:p>
        </p:txBody>
      </p:sp>
      <p:sp>
        <p:nvSpPr>
          <p:cNvPr id="34" name="圆角矩形 33">
            <a:extLst>
              <a:ext uri="{FF2B5EF4-FFF2-40B4-BE49-F238E27FC236}">
                <a16:creationId xmlns:a16="http://schemas.microsoft.com/office/drawing/2014/main" id="{29F4CEF8-44BC-502A-6229-F145872386FD}"/>
              </a:ext>
            </a:extLst>
          </p:cNvPr>
          <p:cNvSpPr/>
          <p:nvPr/>
        </p:nvSpPr>
        <p:spPr>
          <a:xfrm>
            <a:off x="517236" y="3368254"/>
            <a:ext cx="3879274" cy="1507234"/>
          </a:xfrm>
          <a:prstGeom prst="roundRect">
            <a:avLst>
              <a:gd name="adj" fmla="val 2467"/>
            </a:avLst>
          </a:prstGeom>
          <a:noFill/>
          <a:ln w="57150">
            <a:solidFill>
              <a:schemeClr val="accent2">
                <a:lumMod val="40000"/>
                <a:lumOff val="6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12C225D-311B-77CC-680C-A03BF224B68C}"/>
              </a:ext>
            </a:extLst>
          </p:cNvPr>
          <p:cNvSpPr txBox="1"/>
          <p:nvPr/>
        </p:nvSpPr>
        <p:spPr>
          <a:xfrm>
            <a:off x="495724" y="4600991"/>
            <a:ext cx="3922296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/>
              <a:t>L-F-Fc-R Cameras</a:t>
            </a:r>
          </a:p>
        </p:txBody>
      </p:sp>
      <p:sp>
        <p:nvSpPr>
          <p:cNvPr id="35" name="圆角矩形 34">
            <a:extLst>
              <a:ext uri="{FF2B5EF4-FFF2-40B4-BE49-F238E27FC236}">
                <a16:creationId xmlns:a16="http://schemas.microsoft.com/office/drawing/2014/main" id="{0E14CC95-9C71-1056-0664-812FF4BF7A0E}"/>
              </a:ext>
            </a:extLst>
          </p:cNvPr>
          <p:cNvSpPr/>
          <p:nvPr/>
        </p:nvSpPr>
        <p:spPr>
          <a:xfrm>
            <a:off x="560259" y="5194144"/>
            <a:ext cx="3879274" cy="1463087"/>
          </a:xfrm>
          <a:prstGeom prst="roundRect">
            <a:avLst>
              <a:gd name="adj" fmla="val 2467"/>
            </a:avLst>
          </a:prstGeom>
          <a:noFill/>
          <a:ln w="57150">
            <a:solidFill>
              <a:schemeClr val="accent2">
                <a:lumMod val="40000"/>
                <a:lumOff val="6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A03B849C-E477-A84D-53E1-7876A58D87FB}"/>
              </a:ext>
            </a:extLst>
          </p:cNvPr>
          <p:cNvSpPr txBox="1"/>
          <p:nvPr/>
        </p:nvSpPr>
        <p:spPr>
          <a:xfrm>
            <a:off x="517237" y="6440066"/>
            <a:ext cx="3922296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/>
              <a:t>Status Flags</a:t>
            </a:r>
          </a:p>
        </p:txBody>
      </p:sp>
      <p:sp>
        <p:nvSpPr>
          <p:cNvPr id="36" name="圆角矩形 35">
            <a:extLst>
              <a:ext uri="{FF2B5EF4-FFF2-40B4-BE49-F238E27FC236}">
                <a16:creationId xmlns:a16="http://schemas.microsoft.com/office/drawing/2014/main" id="{7E962254-0B67-CD18-B549-FBF74361DAC5}"/>
              </a:ext>
            </a:extLst>
          </p:cNvPr>
          <p:cNvSpPr/>
          <p:nvPr/>
        </p:nvSpPr>
        <p:spPr>
          <a:xfrm>
            <a:off x="5301674" y="3742102"/>
            <a:ext cx="2493818" cy="76661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dirty="0" err="1"/>
              <a:t>Create_Carla_Dataset</a:t>
            </a:r>
            <a:endParaRPr kumimoji="1" lang="zh-CN" altLang="en-US" sz="2000" dirty="0"/>
          </a:p>
        </p:txBody>
      </p:sp>
      <p:sp>
        <p:nvSpPr>
          <p:cNvPr id="37" name="圆角矩形 36">
            <a:extLst>
              <a:ext uri="{FF2B5EF4-FFF2-40B4-BE49-F238E27FC236}">
                <a16:creationId xmlns:a16="http://schemas.microsoft.com/office/drawing/2014/main" id="{2D6C1D41-6F59-13B6-6354-167D4E451F11}"/>
              </a:ext>
            </a:extLst>
          </p:cNvPr>
          <p:cNvSpPr/>
          <p:nvPr/>
        </p:nvSpPr>
        <p:spPr>
          <a:xfrm>
            <a:off x="8414216" y="3742102"/>
            <a:ext cx="2401566" cy="76661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dirty="0" err="1"/>
              <a:t>Create_Carla_loader</a:t>
            </a:r>
            <a:endParaRPr kumimoji="1" lang="zh-CN" altLang="en-US" sz="2000" dirty="0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E72A20B8-1108-D283-23BA-EAEECB8E7EB0}"/>
              </a:ext>
            </a:extLst>
          </p:cNvPr>
          <p:cNvSpPr txBox="1"/>
          <p:nvPr/>
        </p:nvSpPr>
        <p:spPr>
          <a:xfrm>
            <a:off x="4849092" y="5666647"/>
            <a:ext cx="74154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/>
              <a:t>Dataset</a:t>
            </a:r>
            <a:r>
              <a:rPr kumimoji="1" lang="zh-CN" altLang="en-US" dirty="0"/>
              <a:t>整理完毕后，还需要进入</a:t>
            </a:r>
            <a:r>
              <a:rPr kumimoji="1" lang="en-US" altLang="zh-CN" dirty="0"/>
              <a:t> </a:t>
            </a:r>
            <a:r>
              <a:rPr kumimoji="1" lang="en-US" altLang="zh-CN" dirty="0" err="1"/>
              <a:t>data_loader</a:t>
            </a:r>
            <a:r>
              <a:rPr kumimoji="1" lang="en-US" altLang="zh-CN" dirty="0"/>
              <a:t> </a:t>
            </a:r>
            <a:r>
              <a:rPr kumimoji="1" lang="zh-CN" altLang="en-US" dirty="0"/>
              <a:t>模块</a:t>
            </a:r>
            <a:endParaRPr kumimoji="1" lang="en-US" altLang="zh-CN" dirty="0"/>
          </a:p>
          <a:p>
            <a:r>
              <a:rPr kumimoji="1" lang="zh-CN" altLang="en-US" dirty="0"/>
              <a:t>在该模块中，所有数据被变换、打包为神经网络</a:t>
            </a:r>
            <a:r>
              <a:rPr kumimoji="1" lang="en-US" altLang="zh-CN" dirty="0"/>
              <a:t>(Transformer)</a:t>
            </a:r>
            <a:r>
              <a:rPr kumimoji="1" lang="zh-CN" altLang="en-US" dirty="0"/>
              <a:t> 能使用的</a:t>
            </a:r>
            <a:r>
              <a:rPr kumimoji="1" lang="en-US" altLang="zh-CN" dirty="0"/>
              <a:t>Tensors</a:t>
            </a:r>
            <a:r>
              <a:rPr kumimoji="1" lang="zh-CN" altLang="en-US" dirty="0"/>
              <a:t>。</a:t>
            </a:r>
            <a:endParaRPr kumimoji="1" lang="en-US" altLang="zh-CN" dirty="0"/>
          </a:p>
          <a:p>
            <a:r>
              <a:rPr kumimoji="1" lang="zh-CN" altLang="en-US" dirty="0"/>
              <a:t>这是任何一个深度学习网络的标准流程，不多加赘述。</a:t>
            </a:r>
          </a:p>
        </p:txBody>
      </p:sp>
      <p:cxnSp>
        <p:nvCxnSpPr>
          <p:cNvPr id="40" name="肘形连接符 39">
            <a:extLst>
              <a:ext uri="{FF2B5EF4-FFF2-40B4-BE49-F238E27FC236}">
                <a16:creationId xmlns:a16="http://schemas.microsoft.com/office/drawing/2014/main" id="{63D96C9A-E486-0B8C-6C1D-4246C0EDD179}"/>
              </a:ext>
            </a:extLst>
          </p:cNvPr>
          <p:cNvCxnSpPr>
            <a:cxnSpLocks/>
            <a:stCxn id="32" idx="3"/>
            <a:endCxn id="36" idx="1"/>
          </p:cNvCxnSpPr>
          <p:nvPr/>
        </p:nvCxnSpPr>
        <p:spPr>
          <a:xfrm>
            <a:off x="4396510" y="2287609"/>
            <a:ext cx="905164" cy="1837802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肘形连接符 41">
            <a:extLst>
              <a:ext uri="{FF2B5EF4-FFF2-40B4-BE49-F238E27FC236}">
                <a16:creationId xmlns:a16="http://schemas.microsoft.com/office/drawing/2014/main" id="{DE7DD3F4-6294-1379-6E10-3FE7927DA4A5}"/>
              </a:ext>
            </a:extLst>
          </p:cNvPr>
          <p:cNvCxnSpPr>
            <a:cxnSpLocks/>
            <a:stCxn id="35" idx="3"/>
            <a:endCxn id="36" idx="1"/>
          </p:cNvCxnSpPr>
          <p:nvPr/>
        </p:nvCxnSpPr>
        <p:spPr>
          <a:xfrm flipV="1">
            <a:off x="4439533" y="4125411"/>
            <a:ext cx="862141" cy="1800277"/>
          </a:xfrm>
          <a:prstGeom prst="bentConnector3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直线箭头连接符 49">
            <a:extLst>
              <a:ext uri="{FF2B5EF4-FFF2-40B4-BE49-F238E27FC236}">
                <a16:creationId xmlns:a16="http://schemas.microsoft.com/office/drawing/2014/main" id="{E7099A7B-2AE1-504B-B9D6-ABF735738EF4}"/>
              </a:ext>
            </a:extLst>
          </p:cNvPr>
          <p:cNvCxnSpPr>
            <a:cxnSpLocks/>
            <a:stCxn id="34" idx="3"/>
            <a:endCxn id="36" idx="1"/>
          </p:cNvCxnSpPr>
          <p:nvPr/>
        </p:nvCxnSpPr>
        <p:spPr>
          <a:xfrm>
            <a:off x="4396510" y="4121871"/>
            <a:ext cx="905164" cy="3540"/>
          </a:xfrm>
          <a:prstGeom prst="straightConnector1">
            <a:avLst/>
          </a:prstGeom>
          <a:ln w="571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直线箭头连接符 51">
            <a:extLst>
              <a:ext uri="{FF2B5EF4-FFF2-40B4-BE49-F238E27FC236}">
                <a16:creationId xmlns:a16="http://schemas.microsoft.com/office/drawing/2014/main" id="{5F4261C1-537B-F5F6-0374-C00DF8ADB958}"/>
              </a:ext>
            </a:extLst>
          </p:cNvPr>
          <p:cNvCxnSpPr>
            <a:cxnSpLocks/>
            <a:stCxn id="36" idx="3"/>
            <a:endCxn id="37" idx="1"/>
          </p:cNvCxnSpPr>
          <p:nvPr/>
        </p:nvCxnSpPr>
        <p:spPr>
          <a:xfrm>
            <a:off x="7795492" y="4125411"/>
            <a:ext cx="618724" cy="0"/>
          </a:xfrm>
          <a:prstGeom prst="straightConnector1">
            <a:avLst/>
          </a:prstGeom>
          <a:ln w="571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直线箭头连接符 52">
            <a:extLst>
              <a:ext uri="{FF2B5EF4-FFF2-40B4-BE49-F238E27FC236}">
                <a16:creationId xmlns:a16="http://schemas.microsoft.com/office/drawing/2014/main" id="{22BC8973-CFE0-A36D-1470-0485F64840AD}"/>
              </a:ext>
            </a:extLst>
          </p:cNvPr>
          <p:cNvCxnSpPr>
            <a:cxnSpLocks/>
          </p:cNvCxnSpPr>
          <p:nvPr/>
        </p:nvCxnSpPr>
        <p:spPr>
          <a:xfrm>
            <a:off x="10815782" y="4125411"/>
            <a:ext cx="1376218" cy="0"/>
          </a:xfrm>
          <a:prstGeom prst="straightConnector1">
            <a:avLst/>
          </a:prstGeom>
          <a:ln w="571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文本框 54">
            <a:extLst>
              <a:ext uri="{FF2B5EF4-FFF2-40B4-BE49-F238E27FC236}">
                <a16:creationId xmlns:a16="http://schemas.microsoft.com/office/drawing/2014/main" id="{A422E7C1-36A5-333A-DB5A-A5D62656DC53}"/>
              </a:ext>
            </a:extLst>
          </p:cNvPr>
          <p:cNvSpPr txBox="1"/>
          <p:nvPr/>
        </p:nvSpPr>
        <p:spPr>
          <a:xfrm>
            <a:off x="10746397" y="3635148"/>
            <a:ext cx="1376218" cy="8735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zh-CN" altLang="en-US" dirty="0"/>
              <a:t>进入</a:t>
            </a:r>
            <a:endParaRPr kumimoji="1" lang="en-US" altLang="zh-CN" dirty="0"/>
          </a:p>
          <a:p>
            <a:pPr algn="ctr">
              <a:lnSpc>
                <a:spcPct val="150000"/>
              </a:lnSpc>
            </a:pPr>
            <a:r>
              <a:rPr kumimoji="1" lang="zh-CN" altLang="en-US" dirty="0"/>
              <a:t> </a:t>
            </a:r>
            <a:r>
              <a:rPr kumimoji="1" lang="en-US" altLang="zh-CN" dirty="0"/>
              <a:t>Transformer</a:t>
            </a:r>
            <a:endParaRPr kumimoji="1"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6A1E428-6D8E-91E8-F430-801A83C6ED0D}"/>
              </a:ext>
            </a:extLst>
          </p:cNvPr>
          <p:cNvSpPr txBox="1"/>
          <p:nvPr/>
        </p:nvSpPr>
        <p:spPr>
          <a:xfrm>
            <a:off x="0" y="-30774"/>
            <a:ext cx="105582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262626"/>
                </a:solidFill>
                <a:latin typeface="-apple-system"/>
              </a:rPr>
              <a:t>一、到底是什么数据传入了 </a:t>
            </a:r>
            <a:r>
              <a:rPr lang="en-US" altLang="zh-CN" sz="2800" b="1" dirty="0">
                <a:solidFill>
                  <a:srgbClr val="262626"/>
                </a:solidFill>
                <a:latin typeface="-apple-system"/>
              </a:rPr>
              <a:t>Transformer</a:t>
            </a:r>
            <a:r>
              <a:rPr lang="zh-CN" altLang="en-US" sz="2800" b="1" dirty="0">
                <a:solidFill>
                  <a:srgbClr val="262626"/>
                </a:solidFill>
                <a:latin typeface="-apple-system"/>
              </a:rPr>
              <a:t> </a:t>
            </a:r>
            <a:r>
              <a:rPr lang="en-US" altLang="zh-CN" sz="2800" b="1" dirty="0">
                <a:solidFill>
                  <a:srgbClr val="262626"/>
                </a:solidFill>
                <a:latin typeface="-apple-system"/>
              </a:rPr>
              <a:t>–</a:t>
            </a:r>
            <a:r>
              <a:rPr lang="zh-CN" altLang="en-US" sz="2800" b="1" dirty="0">
                <a:solidFill>
                  <a:srgbClr val="262626"/>
                </a:solidFill>
                <a:latin typeface="-apple-system"/>
              </a:rPr>
              <a:t> 雷达信号的</a:t>
            </a:r>
            <a:r>
              <a:rPr lang="en-US" altLang="zh-CN" sz="2800" b="1" dirty="0">
                <a:solidFill>
                  <a:srgbClr val="262626"/>
                </a:solidFill>
                <a:latin typeface="-apple-system"/>
              </a:rPr>
              <a:t>BEV</a:t>
            </a:r>
            <a:r>
              <a:rPr lang="zh-CN" altLang="en-US" sz="2800" b="1" dirty="0">
                <a:solidFill>
                  <a:srgbClr val="262626"/>
                </a:solidFill>
                <a:latin typeface="-apple-system"/>
              </a:rPr>
              <a:t>三通道化</a:t>
            </a:r>
            <a:endParaRPr lang="zh-CN" altLang="en-US" sz="2800" b="0" i="0" dirty="0">
              <a:solidFill>
                <a:srgbClr val="262626"/>
              </a:solidFill>
              <a:effectLst/>
              <a:latin typeface="-apple-system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79FA056-B6FD-A6AC-3B66-967222848CB6}"/>
              </a:ext>
            </a:extLst>
          </p:cNvPr>
          <p:cNvSpPr txBox="1"/>
          <p:nvPr/>
        </p:nvSpPr>
        <p:spPr>
          <a:xfrm>
            <a:off x="0" y="1019303"/>
            <a:ext cx="7152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b="1" dirty="0"/>
              <a:t>数据流向总结</a:t>
            </a:r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776621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2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D8438E-FE6E-26B4-49E3-944CBADCCA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框 14">
            <a:extLst>
              <a:ext uri="{FF2B5EF4-FFF2-40B4-BE49-F238E27FC236}">
                <a16:creationId xmlns:a16="http://schemas.microsoft.com/office/drawing/2014/main" id="{DDFE8CD2-784D-80DC-53CD-6A858D0CD9A9}"/>
              </a:ext>
            </a:extLst>
          </p:cNvPr>
          <p:cNvSpPr txBox="1"/>
          <p:nvPr/>
        </p:nvSpPr>
        <p:spPr>
          <a:xfrm>
            <a:off x="0" y="0"/>
            <a:ext cx="52373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262626"/>
                </a:solidFill>
                <a:latin typeface="-apple-system"/>
              </a:rPr>
              <a:t>三、</a:t>
            </a:r>
            <a:r>
              <a:rPr lang="en-US" altLang="zh-CN" sz="2800" b="1" dirty="0">
                <a:solidFill>
                  <a:srgbClr val="262626"/>
                </a:solidFill>
                <a:latin typeface="-apple-system"/>
              </a:rPr>
              <a:t>Loss</a:t>
            </a:r>
            <a:r>
              <a:rPr lang="zh-CN" altLang="en-US" sz="2800" b="1" dirty="0">
                <a:solidFill>
                  <a:srgbClr val="262626"/>
                </a:solidFill>
                <a:latin typeface="-apple-system"/>
              </a:rPr>
              <a:t> </a:t>
            </a:r>
            <a:r>
              <a:rPr lang="en-US" altLang="zh-CN" sz="2800" b="1" dirty="0">
                <a:solidFill>
                  <a:srgbClr val="262626"/>
                </a:solidFill>
                <a:latin typeface="-apple-system"/>
              </a:rPr>
              <a:t>Function</a:t>
            </a:r>
            <a:r>
              <a:rPr lang="zh-CN" altLang="en-US" sz="2800" b="1" dirty="0">
                <a:solidFill>
                  <a:srgbClr val="262626"/>
                </a:solidFill>
                <a:latin typeface="-apple-system"/>
              </a:rPr>
              <a:t> </a:t>
            </a:r>
            <a:r>
              <a:rPr lang="en-US" altLang="zh-CN" sz="2800" b="1" dirty="0">
                <a:solidFill>
                  <a:srgbClr val="262626"/>
                </a:solidFill>
                <a:latin typeface="-apple-system"/>
              </a:rPr>
              <a:t>Design</a:t>
            </a:r>
            <a:r>
              <a:rPr lang="zh-CN" altLang="en-US" sz="2800" b="1" dirty="0">
                <a:solidFill>
                  <a:srgbClr val="262626"/>
                </a:solidFill>
                <a:latin typeface="-apple-system"/>
              </a:rPr>
              <a:t> </a:t>
            </a:r>
            <a:r>
              <a:rPr lang="en-US" altLang="zh-CN" sz="2800" b="1" dirty="0">
                <a:solidFill>
                  <a:srgbClr val="262626"/>
                </a:solidFill>
                <a:latin typeface="-apple-system"/>
              </a:rPr>
              <a:t>–</a:t>
            </a:r>
            <a:r>
              <a:rPr lang="zh-CN" altLang="en-US" sz="2800" b="1" dirty="0">
                <a:solidFill>
                  <a:srgbClr val="262626"/>
                </a:solidFill>
                <a:latin typeface="-apple-system"/>
              </a:rPr>
              <a:t> 总览 </a:t>
            </a:r>
            <a:endParaRPr lang="zh-CN" altLang="en-US" sz="2800" dirty="0">
              <a:solidFill>
                <a:srgbClr val="262626"/>
              </a:solidFill>
              <a:latin typeface="-apple-system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D3AC17E-8756-6CAE-F2D3-63064041B8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7870" y="1245061"/>
            <a:ext cx="5484130" cy="3875577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5C1A541E-46CB-366F-1AD9-3DA8D297A9F2}"/>
              </a:ext>
            </a:extLst>
          </p:cNvPr>
          <p:cNvSpPr txBox="1"/>
          <p:nvPr/>
        </p:nvSpPr>
        <p:spPr>
          <a:xfrm>
            <a:off x="7630270" y="5120638"/>
            <a:ext cx="3639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~./</a:t>
            </a:r>
            <a:r>
              <a:rPr kumimoji="1" lang="en" altLang="zh-CN" dirty="0" err="1"/>
              <a:t>InterFuser</a:t>
            </a:r>
            <a:r>
              <a:rPr kumimoji="1" lang="en" altLang="zh-CN" dirty="0"/>
              <a:t>-main/</a:t>
            </a:r>
            <a:r>
              <a:rPr kumimoji="1" lang="en" altLang="zh-CN" dirty="0" err="1"/>
              <a:t>interfuser</a:t>
            </a:r>
            <a:r>
              <a:rPr kumimoji="1" lang="en" altLang="zh-CN" dirty="0"/>
              <a:t>/</a:t>
            </a:r>
            <a:r>
              <a:rPr kumimoji="1" lang="en" altLang="zh-CN" dirty="0" err="1"/>
              <a:t>train.py</a:t>
            </a:r>
            <a:endParaRPr kumimoji="1" lang="zh-CN" altLang="en-US" dirty="0"/>
          </a:p>
        </p:txBody>
      </p:sp>
      <p:grpSp>
        <p:nvGrpSpPr>
          <p:cNvPr id="139" name="Google Shape;2729;p41">
            <a:extLst>
              <a:ext uri="{FF2B5EF4-FFF2-40B4-BE49-F238E27FC236}">
                <a16:creationId xmlns:a16="http://schemas.microsoft.com/office/drawing/2014/main" id="{CAB27F1E-14E2-B5CB-074A-105117FC0933}"/>
              </a:ext>
            </a:extLst>
          </p:cNvPr>
          <p:cNvGrpSpPr/>
          <p:nvPr/>
        </p:nvGrpSpPr>
        <p:grpSpPr>
          <a:xfrm>
            <a:off x="2708517" y="2366794"/>
            <a:ext cx="2328807" cy="2285266"/>
            <a:chOff x="5448328" y="610543"/>
            <a:chExt cx="2742702" cy="2742008"/>
          </a:xfrm>
        </p:grpSpPr>
        <p:sp>
          <p:nvSpPr>
            <p:cNvPr id="140" name="Google Shape;2730;p41">
              <a:extLst>
                <a:ext uri="{FF2B5EF4-FFF2-40B4-BE49-F238E27FC236}">
                  <a16:creationId xmlns:a16="http://schemas.microsoft.com/office/drawing/2014/main" id="{CF7761BF-247F-C725-6A1D-516FE00CA085}"/>
                </a:ext>
              </a:extLst>
            </p:cNvPr>
            <p:cNvSpPr/>
            <p:nvPr/>
          </p:nvSpPr>
          <p:spPr>
            <a:xfrm>
              <a:off x="5448328" y="610543"/>
              <a:ext cx="274200" cy="274199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2731;p41">
              <a:extLst>
                <a:ext uri="{FF2B5EF4-FFF2-40B4-BE49-F238E27FC236}">
                  <a16:creationId xmlns:a16="http://schemas.microsoft.com/office/drawing/2014/main" id="{43F533C3-1B88-345C-A0F5-BFFCD55AC255}"/>
                </a:ext>
              </a:extLst>
            </p:cNvPr>
            <p:cNvSpPr/>
            <p:nvPr/>
          </p:nvSpPr>
          <p:spPr>
            <a:xfrm>
              <a:off x="5722528" y="610543"/>
              <a:ext cx="274200" cy="274199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2732;p41">
              <a:extLst>
                <a:ext uri="{FF2B5EF4-FFF2-40B4-BE49-F238E27FC236}">
                  <a16:creationId xmlns:a16="http://schemas.microsoft.com/office/drawing/2014/main" id="{88B08DC6-1DB8-722D-FCD5-703DE979B328}"/>
                </a:ext>
              </a:extLst>
            </p:cNvPr>
            <p:cNvSpPr/>
            <p:nvPr/>
          </p:nvSpPr>
          <p:spPr>
            <a:xfrm>
              <a:off x="5996728" y="610543"/>
              <a:ext cx="274200" cy="274199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dirty="0"/>
            </a:p>
          </p:txBody>
        </p:sp>
        <p:sp>
          <p:nvSpPr>
            <p:cNvPr id="143" name="Google Shape;2733;p41">
              <a:extLst>
                <a:ext uri="{FF2B5EF4-FFF2-40B4-BE49-F238E27FC236}">
                  <a16:creationId xmlns:a16="http://schemas.microsoft.com/office/drawing/2014/main" id="{4B1194C1-0060-2C81-82B6-5EBC4EC4E6F5}"/>
                </a:ext>
              </a:extLst>
            </p:cNvPr>
            <p:cNvSpPr/>
            <p:nvPr/>
          </p:nvSpPr>
          <p:spPr>
            <a:xfrm>
              <a:off x="6270928" y="610543"/>
              <a:ext cx="274200" cy="274199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4" name="Google Shape;2734;p41">
              <a:extLst>
                <a:ext uri="{FF2B5EF4-FFF2-40B4-BE49-F238E27FC236}">
                  <a16:creationId xmlns:a16="http://schemas.microsoft.com/office/drawing/2014/main" id="{5880B64D-7C78-4290-E811-D9F4573CB7F2}"/>
                </a:ext>
              </a:extLst>
            </p:cNvPr>
            <p:cNvSpPr/>
            <p:nvPr/>
          </p:nvSpPr>
          <p:spPr>
            <a:xfrm>
              <a:off x="6545129" y="610543"/>
              <a:ext cx="274200" cy="274199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5" name="Google Shape;2735;p41">
              <a:extLst>
                <a:ext uri="{FF2B5EF4-FFF2-40B4-BE49-F238E27FC236}">
                  <a16:creationId xmlns:a16="http://schemas.microsoft.com/office/drawing/2014/main" id="{2CC9F455-12D1-C26E-E754-3BAAE6B66A3F}"/>
                </a:ext>
              </a:extLst>
            </p:cNvPr>
            <p:cNvSpPr/>
            <p:nvPr/>
          </p:nvSpPr>
          <p:spPr>
            <a:xfrm>
              <a:off x="6819329" y="610543"/>
              <a:ext cx="274200" cy="274199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6" name="Google Shape;2736;p41">
              <a:extLst>
                <a:ext uri="{FF2B5EF4-FFF2-40B4-BE49-F238E27FC236}">
                  <a16:creationId xmlns:a16="http://schemas.microsoft.com/office/drawing/2014/main" id="{F2F453FF-2E6B-21FD-FCCE-E3ACF9BB99F2}"/>
                </a:ext>
              </a:extLst>
            </p:cNvPr>
            <p:cNvSpPr/>
            <p:nvPr/>
          </p:nvSpPr>
          <p:spPr>
            <a:xfrm>
              <a:off x="7093529" y="610543"/>
              <a:ext cx="274200" cy="274199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2737;p41">
              <a:extLst>
                <a:ext uri="{FF2B5EF4-FFF2-40B4-BE49-F238E27FC236}">
                  <a16:creationId xmlns:a16="http://schemas.microsoft.com/office/drawing/2014/main" id="{D3CB8CE8-596D-9409-89B8-076DE55CDB35}"/>
                </a:ext>
              </a:extLst>
            </p:cNvPr>
            <p:cNvSpPr/>
            <p:nvPr/>
          </p:nvSpPr>
          <p:spPr>
            <a:xfrm>
              <a:off x="7367728" y="610543"/>
              <a:ext cx="274200" cy="274199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2738;p41">
              <a:extLst>
                <a:ext uri="{FF2B5EF4-FFF2-40B4-BE49-F238E27FC236}">
                  <a16:creationId xmlns:a16="http://schemas.microsoft.com/office/drawing/2014/main" id="{AB4D0FF4-8B4A-9B0F-5C0B-07C065936374}"/>
                </a:ext>
              </a:extLst>
            </p:cNvPr>
            <p:cNvSpPr/>
            <p:nvPr/>
          </p:nvSpPr>
          <p:spPr>
            <a:xfrm>
              <a:off x="7641928" y="610543"/>
              <a:ext cx="274200" cy="274199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2739;p41">
              <a:extLst>
                <a:ext uri="{FF2B5EF4-FFF2-40B4-BE49-F238E27FC236}">
                  <a16:creationId xmlns:a16="http://schemas.microsoft.com/office/drawing/2014/main" id="{C82D83C2-8303-EEF5-8708-3CB215C2E810}"/>
                </a:ext>
              </a:extLst>
            </p:cNvPr>
            <p:cNvSpPr/>
            <p:nvPr/>
          </p:nvSpPr>
          <p:spPr>
            <a:xfrm>
              <a:off x="7916128" y="610543"/>
              <a:ext cx="274200" cy="274199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2740;p41">
              <a:extLst>
                <a:ext uri="{FF2B5EF4-FFF2-40B4-BE49-F238E27FC236}">
                  <a16:creationId xmlns:a16="http://schemas.microsoft.com/office/drawing/2014/main" id="{06504972-96B0-B2A1-AC3B-D69FFAE0BF31}"/>
                </a:ext>
              </a:extLst>
            </p:cNvPr>
            <p:cNvSpPr/>
            <p:nvPr/>
          </p:nvSpPr>
          <p:spPr>
            <a:xfrm>
              <a:off x="5448328" y="884742"/>
              <a:ext cx="274200" cy="274199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2741;p41">
              <a:extLst>
                <a:ext uri="{FF2B5EF4-FFF2-40B4-BE49-F238E27FC236}">
                  <a16:creationId xmlns:a16="http://schemas.microsoft.com/office/drawing/2014/main" id="{629E6269-91CF-222C-11C1-8CBA2A2DC1EC}"/>
                </a:ext>
              </a:extLst>
            </p:cNvPr>
            <p:cNvSpPr/>
            <p:nvPr/>
          </p:nvSpPr>
          <p:spPr>
            <a:xfrm>
              <a:off x="5722528" y="884742"/>
              <a:ext cx="274200" cy="274199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2742;p41">
              <a:extLst>
                <a:ext uri="{FF2B5EF4-FFF2-40B4-BE49-F238E27FC236}">
                  <a16:creationId xmlns:a16="http://schemas.microsoft.com/office/drawing/2014/main" id="{EE560844-ED15-6D1A-B4DC-BE95DA920261}"/>
                </a:ext>
              </a:extLst>
            </p:cNvPr>
            <p:cNvSpPr/>
            <p:nvPr/>
          </p:nvSpPr>
          <p:spPr>
            <a:xfrm>
              <a:off x="5996728" y="884742"/>
              <a:ext cx="274200" cy="274199"/>
            </a:xfrm>
            <a:prstGeom prst="rect">
              <a:avLst/>
            </a:prstGeom>
            <a:solidFill>
              <a:srgbClr val="E6EDF9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2743;p41">
              <a:extLst>
                <a:ext uri="{FF2B5EF4-FFF2-40B4-BE49-F238E27FC236}">
                  <a16:creationId xmlns:a16="http://schemas.microsoft.com/office/drawing/2014/main" id="{76FEDCC0-5A14-CD37-13AA-4754ED150D91}"/>
                </a:ext>
              </a:extLst>
            </p:cNvPr>
            <p:cNvSpPr/>
            <p:nvPr/>
          </p:nvSpPr>
          <p:spPr>
            <a:xfrm>
              <a:off x="6270928" y="884742"/>
              <a:ext cx="274200" cy="274199"/>
            </a:xfrm>
            <a:prstGeom prst="rect">
              <a:avLst/>
            </a:prstGeom>
            <a:solidFill>
              <a:srgbClr val="E6EDF9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2744;p41">
              <a:extLst>
                <a:ext uri="{FF2B5EF4-FFF2-40B4-BE49-F238E27FC236}">
                  <a16:creationId xmlns:a16="http://schemas.microsoft.com/office/drawing/2014/main" id="{1B69BF23-35D3-9E80-DCE3-3983B83A73FF}"/>
                </a:ext>
              </a:extLst>
            </p:cNvPr>
            <p:cNvSpPr/>
            <p:nvPr/>
          </p:nvSpPr>
          <p:spPr>
            <a:xfrm>
              <a:off x="6545129" y="884742"/>
              <a:ext cx="274200" cy="274199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" name="Google Shape;2745;p41">
              <a:extLst>
                <a:ext uri="{FF2B5EF4-FFF2-40B4-BE49-F238E27FC236}">
                  <a16:creationId xmlns:a16="http://schemas.microsoft.com/office/drawing/2014/main" id="{049B84C4-42CC-5EB9-477D-AD0EA3F3D3AF}"/>
                </a:ext>
              </a:extLst>
            </p:cNvPr>
            <p:cNvSpPr/>
            <p:nvPr/>
          </p:nvSpPr>
          <p:spPr>
            <a:xfrm>
              <a:off x="6819329" y="884742"/>
              <a:ext cx="274200" cy="274199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2746;p41">
              <a:extLst>
                <a:ext uri="{FF2B5EF4-FFF2-40B4-BE49-F238E27FC236}">
                  <a16:creationId xmlns:a16="http://schemas.microsoft.com/office/drawing/2014/main" id="{24468F23-1C19-B6B5-FC06-3979476E7F77}"/>
                </a:ext>
              </a:extLst>
            </p:cNvPr>
            <p:cNvSpPr/>
            <p:nvPr/>
          </p:nvSpPr>
          <p:spPr>
            <a:xfrm>
              <a:off x="7093529" y="884742"/>
              <a:ext cx="274200" cy="274199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2747;p41">
              <a:extLst>
                <a:ext uri="{FF2B5EF4-FFF2-40B4-BE49-F238E27FC236}">
                  <a16:creationId xmlns:a16="http://schemas.microsoft.com/office/drawing/2014/main" id="{ACDC5021-BF90-BEAA-01EB-9A61D36D60BC}"/>
                </a:ext>
              </a:extLst>
            </p:cNvPr>
            <p:cNvSpPr/>
            <p:nvPr/>
          </p:nvSpPr>
          <p:spPr>
            <a:xfrm>
              <a:off x="7367728" y="884742"/>
              <a:ext cx="274200" cy="274199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2748;p41">
              <a:extLst>
                <a:ext uri="{FF2B5EF4-FFF2-40B4-BE49-F238E27FC236}">
                  <a16:creationId xmlns:a16="http://schemas.microsoft.com/office/drawing/2014/main" id="{A5A2D7DD-B0A1-FC88-A748-42C515FFB65D}"/>
                </a:ext>
              </a:extLst>
            </p:cNvPr>
            <p:cNvSpPr/>
            <p:nvPr/>
          </p:nvSpPr>
          <p:spPr>
            <a:xfrm>
              <a:off x="7641928" y="884742"/>
              <a:ext cx="274200" cy="274199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2749;p41">
              <a:extLst>
                <a:ext uri="{FF2B5EF4-FFF2-40B4-BE49-F238E27FC236}">
                  <a16:creationId xmlns:a16="http://schemas.microsoft.com/office/drawing/2014/main" id="{0D284471-BF1A-F81D-99CB-68E7F050C1EC}"/>
                </a:ext>
              </a:extLst>
            </p:cNvPr>
            <p:cNvSpPr/>
            <p:nvPr/>
          </p:nvSpPr>
          <p:spPr>
            <a:xfrm>
              <a:off x="7916128" y="884742"/>
              <a:ext cx="274200" cy="274199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2750;p41">
              <a:extLst>
                <a:ext uri="{FF2B5EF4-FFF2-40B4-BE49-F238E27FC236}">
                  <a16:creationId xmlns:a16="http://schemas.microsoft.com/office/drawing/2014/main" id="{68E75829-FE73-7872-261F-08E9C3E95848}"/>
                </a:ext>
              </a:extLst>
            </p:cNvPr>
            <p:cNvSpPr/>
            <p:nvPr/>
          </p:nvSpPr>
          <p:spPr>
            <a:xfrm>
              <a:off x="5449028" y="1158941"/>
              <a:ext cx="274200" cy="274199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2751;p41">
              <a:extLst>
                <a:ext uri="{FF2B5EF4-FFF2-40B4-BE49-F238E27FC236}">
                  <a16:creationId xmlns:a16="http://schemas.microsoft.com/office/drawing/2014/main" id="{9FBB37F0-6159-BF14-F300-0854CF92893A}"/>
                </a:ext>
              </a:extLst>
            </p:cNvPr>
            <p:cNvSpPr/>
            <p:nvPr/>
          </p:nvSpPr>
          <p:spPr>
            <a:xfrm>
              <a:off x="5723229" y="1158941"/>
              <a:ext cx="274200" cy="274199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2752;p41">
              <a:extLst>
                <a:ext uri="{FF2B5EF4-FFF2-40B4-BE49-F238E27FC236}">
                  <a16:creationId xmlns:a16="http://schemas.microsoft.com/office/drawing/2014/main" id="{29AA3B95-3993-1EBD-E7A6-005D1C4C4FD6}"/>
                </a:ext>
              </a:extLst>
            </p:cNvPr>
            <p:cNvSpPr/>
            <p:nvPr/>
          </p:nvSpPr>
          <p:spPr>
            <a:xfrm>
              <a:off x="5997429" y="1158941"/>
              <a:ext cx="274200" cy="274199"/>
            </a:xfrm>
            <a:prstGeom prst="rect">
              <a:avLst/>
            </a:prstGeom>
            <a:solidFill>
              <a:srgbClr val="E6EDF9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2753;p41">
              <a:extLst>
                <a:ext uri="{FF2B5EF4-FFF2-40B4-BE49-F238E27FC236}">
                  <a16:creationId xmlns:a16="http://schemas.microsoft.com/office/drawing/2014/main" id="{E0BCB85B-B67B-2A7D-5B4C-32DF7A156305}"/>
                </a:ext>
              </a:extLst>
            </p:cNvPr>
            <p:cNvSpPr/>
            <p:nvPr/>
          </p:nvSpPr>
          <p:spPr>
            <a:xfrm>
              <a:off x="6271628" y="1158941"/>
              <a:ext cx="274200" cy="274199"/>
            </a:xfrm>
            <a:prstGeom prst="rect">
              <a:avLst/>
            </a:prstGeom>
            <a:solidFill>
              <a:srgbClr val="E6EDF9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2754;p41">
              <a:extLst>
                <a:ext uri="{FF2B5EF4-FFF2-40B4-BE49-F238E27FC236}">
                  <a16:creationId xmlns:a16="http://schemas.microsoft.com/office/drawing/2014/main" id="{11B1CED3-C1B7-72EB-EDC2-262D2BBFE8B2}"/>
                </a:ext>
              </a:extLst>
            </p:cNvPr>
            <p:cNvSpPr/>
            <p:nvPr/>
          </p:nvSpPr>
          <p:spPr>
            <a:xfrm>
              <a:off x="6545828" y="1158941"/>
              <a:ext cx="274200" cy="274199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65" name="Google Shape;2755;p41">
              <a:extLst>
                <a:ext uri="{FF2B5EF4-FFF2-40B4-BE49-F238E27FC236}">
                  <a16:creationId xmlns:a16="http://schemas.microsoft.com/office/drawing/2014/main" id="{22E5FE97-FA90-69D4-0D68-CDA93BE52F39}"/>
                </a:ext>
              </a:extLst>
            </p:cNvPr>
            <p:cNvSpPr/>
            <p:nvPr/>
          </p:nvSpPr>
          <p:spPr>
            <a:xfrm>
              <a:off x="6820028" y="1158941"/>
              <a:ext cx="274200" cy="274199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2756;p41">
              <a:extLst>
                <a:ext uri="{FF2B5EF4-FFF2-40B4-BE49-F238E27FC236}">
                  <a16:creationId xmlns:a16="http://schemas.microsoft.com/office/drawing/2014/main" id="{3444A739-B8F1-4765-92A9-DD4A2E7C597E}"/>
                </a:ext>
              </a:extLst>
            </p:cNvPr>
            <p:cNvSpPr/>
            <p:nvPr/>
          </p:nvSpPr>
          <p:spPr>
            <a:xfrm>
              <a:off x="7094228" y="1158941"/>
              <a:ext cx="274200" cy="274199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2757;p41">
              <a:extLst>
                <a:ext uri="{FF2B5EF4-FFF2-40B4-BE49-F238E27FC236}">
                  <a16:creationId xmlns:a16="http://schemas.microsoft.com/office/drawing/2014/main" id="{65118E5A-C66B-63B1-E16D-86314B61E14F}"/>
                </a:ext>
              </a:extLst>
            </p:cNvPr>
            <p:cNvSpPr/>
            <p:nvPr/>
          </p:nvSpPr>
          <p:spPr>
            <a:xfrm>
              <a:off x="7368429" y="1158941"/>
              <a:ext cx="274200" cy="274199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2758;p41">
              <a:extLst>
                <a:ext uri="{FF2B5EF4-FFF2-40B4-BE49-F238E27FC236}">
                  <a16:creationId xmlns:a16="http://schemas.microsoft.com/office/drawing/2014/main" id="{738152CE-5668-530A-11C0-E2DBCD5D7F99}"/>
                </a:ext>
              </a:extLst>
            </p:cNvPr>
            <p:cNvSpPr/>
            <p:nvPr/>
          </p:nvSpPr>
          <p:spPr>
            <a:xfrm>
              <a:off x="7642629" y="1158941"/>
              <a:ext cx="274200" cy="274199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2759;p41">
              <a:extLst>
                <a:ext uri="{FF2B5EF4-FFF2-40B4-BE49-F238E27FC236}">
                  <a16:creationId xmlns:a16="http://schemas.microsoft.com/office/drawing/2014/main" id="{6BEBFC2F-777F-F305-AC1D-B48CE158106A}"/>
                </a:ext>
              </a:extLst>
            </p:cNvPr>
            <p:cNvSpPr/>
            <p:nvPr/>
          </p:nvSpPr>
          <p:spPr>
            <a:xfrm>
              <a:off x="7916829" y="1158941"/>
              <a:ext cx="274200" cy="274199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2760;p41">
              <a:extLst>
                <a:ext uri="{FF2B5EF4-FFF2-40B4-BE49-F238E27FC236}">
                  <a16:creationId xmlns:a16="http://schemas.microsoft.com/office/drawing/2014/main" id="{D73A5588-0F2F-0A20-19D7-4AA7E2B5DD42}"/>
                </a:ext>
              </a:extLst>
            </p:cNvPr>
            <p:cNvSpPr/>
            <p:nvPr/>
          </p:nvSpPr>
          <p:spPr>
            <a:xfrm>
              <a:off x="5449028" y="1433140"/>
              <a:ext cx="274200" cy="274199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2761;p41">
              <a:extLst>
                <a:ext uri="{FF2B5EF4-FFF2-40B4-BE49-F238E27FC236}">
                  <a16:creationId xmlns:a16="http://schemas.microsoft.com/office/drawing/2014/main" id="{EC0DB26A-DAAA-940D-26B4-CC3E4CB41A07}"/>
                </a:ext>
              </a:extLst>
            </p:cNvPr>
            <p:cNvSpPr/>
            <p:nvPr/>
          </p:nvSpPr>
          <p:spPr>
            <a:xfrm>
              <a:off x="5723229" y="1433140"/>
              <a:ext cx="274200" cy="274199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2762;p41">
              <a:extLst>
                <a:ext uri="{FF2B5EF4-FFF2-40B4-BE49-F238E27FC236}">
                  <a16:creationId xmlns:a16="http://schemas.microsoft.com/office/drawing/2014/main" id="{865D0F24-C6FD-AD79-B175-941B267FDC53}"/>
                </a:ext>
              </a:extLst>
            </p:cNvPr>
            <p:cNvSpPr/>
            <p:nvPr/>
          </p:nvSpPr>
          <p:spPr>
            <a:xfrm>
              <a:off x="5997429" y="1433140"/>
              <a:ext cx="274200" cy="274199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2763;p41">
              <a:extLst>
                <a:ext uri="{FF2B5EF4-FFF2-40B4-BE49-F238E27FC236}">
                  <a16:creationId xmlns:a16="http://schemas.microsoft.com/office/drawing/2014/main" id="{4A95EC08-E3A3-1FC5-7C2B-0843C7352CEC}"/>
                </a:ext>
              </a:extLst>
            </p:cNvPr>
            <p:cNvSpPr/>
            <p:nvPr/>
          </p:nvSpPr>
          <p:spPr>
            <a:xfrm>
              <a:off x="6271628" y="1433140"/>
              <a:ext cx="274200" cy="274199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2764;p41">
              <a:extLst>
                <a:ext uri="{FF2B5EF4-FFF2-40B4-BE49-F238E27FC236}">
                  <a16:creationId xmlns:a16="http://schemas.microsoft.com/office/drawing/2014/main" id="{7430BEA4-311E-8266-ED75-27ADEE4B093D}"/>
                </a:ext>
              </a:extLst>
            </p:cNvPr>
            <p:cNvSpPr/>
            <p:nvPr/>
          </p:nvSpPr>
          <p:spPr>
            <a:xfrm>
              <a:off x="6545828" y="1433140"/>
              <a:ext cx="274200" cy="274199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2765;p41">
              <a:extLst>
                <a:ext uri="{FF2B5EF4-FFF2-40B4-BE49-F238E27FC236}">
                  <a16:creationId xmlns:a16="http://schemas.microsoft.com/office/drawing/2014/main" id="{5CD64B2D-5697-F9FA-0BF8-89E7B6E0DCA0}"/>
                </a:ext>
              </a:extLst>
            </p:cNvPr>
            <p:cNvSpPr/>
            <p:nvPr/>
          </p:nvSpPr>
          <p:spPr>
            <a:xfrm>
              <a:off x="6820028" y="1433140"/>
              <a:ext cx="274200" cy="274199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2766;p41">
              <a:extLst>
                <a:ext uri="{FF2B5EF4-FFF2-40B4-BE49-F238E27FC236}">
                  <a16:creationId xmlns:a16="http://schemas.microsoft.com/office/drawing/2014/main" id="{818EAA88-AB43-D341-91F1-98E34CF7BA6B}"/>
                </a:ext>
              </a:extLst>
            </p:cNvPr>
            <p:cNvSpPr/>
            <p:nvPr/>
          </p:nvSpPr>
          <p:spPr>
            <a:xfrm>
              <a:off x="7094228" y="1433140"/>
              <a:ext cx="274200" cy="274199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2767;p41">
              <a:extLst>
                <a:ext uri="{FF2B5EF4-FFF2-40B4-BE49-F238E27FC236}">
                  <a16:creationId xmlns:a16="http://schemas.microsoft.com/office/drawing/2014/main" id="{73DFF703-D5F0-B449-5967-4C54F34477BE}"/>
                </a:ext>
              </a:extLst>
            </p:cNvPr>
            <p:cNvSpPr/>
            <p:nvPr/>
          </p:nvSpPr>
          <p:spPr>
            <a:xfrm>
              <a:off x="7368429" y="1433140"/>
              <a:ext cx="274200" cy="274199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2768;p41">
              <a:extLst>
                <a:ext uri="{FF2B5EF4-FFF2-40B4-BE49-F238E27FC236}">
                  <a16:creationId xmlns:a16="http://schemas.microsoft.com/office/drawing/2014/main" id="{0DF8324E-0992-BEDC-9DB0-7695EC3C3935}"/>
                </a:ext>
              </a:extLst>
            </p:cNvPr>
            <p:cNvSpPr/>
            <p:nvPr/>
          </p:nvSpPr>
          <p:spPr>
            <a:xfrm>
              <a:off x="7642629" y="1433140"/>
              <a:ext cx="274200" cy="274199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2769;p41">
              <a:extLst>
                <a:ext uri="{FF2B5EF4-FFF2-40B4-BE49-F238E27FC236}">
                  <a16:creationId xmlns:a16="http://schemas.microsoft.com/office/drawing/2014/main" id="{FC78E803-79C8-8AE9-4674-CA9DCB5CE8BC}"/>
                </a:ext>
              </a:extLst>
            </p:cNvPr>
            <p:cNvSpPr/>
            <p:nvPr/>
          </p:nvSpPr>
          <p:spPr>
            <a:xfrm>
              <a:off x="7916829" y="1433140"/>
              <a:ext cx="274200" cy="274199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2770;p41">
              <a:extLst>
                <a:ext uri="{FF2B5EF4-FFF2-40B4-BE49-F238E27FC236}">
                  <a16:creationId xmlns:a16="http://schemas.microsoft.com/office/drawing/2014/main" id="{E82C0CBA-208A-AE48-0BB5-A4E8D763358D}"/>
                </a:ext>
              </a:extLst>
            </p:cNvPr>
            <p:cNvSpPr/>
            <p:nvPr/>
          </p:nvSpPr>
          <p:spPr>
            <a:xfrm>
              <a:off x="5449028" y="1707339"/>
              <a:ext cx="274200" cy="274199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2771;p41">
              <a:extLst>
                <a:ext uri="{FF2B5EF4-FFF2-40B4-BE49-F238E27FC236}">
                  <a16:creationId xmlns:a16="http://schemas.microsoft.com/office/drawing/2014/main" id="{6607824F-301D-86B1-2608-8E9826638D2A}"/>
                </a:ext>
              </a:extLst>
            </p:cNvPr>
            <p:cNvSpPr/>
            <p:nvPr/>
          </p:nvSpPr>
          <p:spPr>
            <a:xfrm>
              <a:off x="5723229" y="1707339"/>
              <a:ext cx="274200" cy="274199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2772;p41">
              <a:extLst>
                <a:ext uri="{FF2B5EF4-FFF2-40B4-BE49-F238E27FC236}">
                  <a16:creationId xmlns:a16="http://schemas.microsoft.com/office/drawing/2014/main" id="{FF757599-B70B-4AB2-7255-2A1AF5C73E49}"/>
                </a:ext>
              </a:extLst>
            </p:cNvPr>
            <p:cNvSpPr/>
            <p:nvPr/>
          </p:nvSpPr>
          <p:spPr>
            <a:xfrm>
              <a:off x="5997429" y="1707339"/>
              <a:ext cx="274200" cy="274199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2773;p41">
              <a:extLst>
                <a:ext uri="{FF2B5EF4-FFF2-40B4-BE49-F238E27FC236}">
                  <a16:creationId xmlns:a16="http://schemas.microsoft.com/office/drawing/2014/main" id="{8908F604-2624-D34C-27F9-1BB829021F68}"/>
                </a:ext>
              </a:extLst>
            </p:cNvPr>
            <p:cNvSpPr/>
            <p:nvPr/>
          </p:nvSpPr>
          <p:spPr>
            <a:xfrm>
              <a:off x="6271628" y="1707339"/>
              <a:ext cx="274200" cy="274199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2774;p41">
              <a:extLst>
                <a:ext uri="{FF2B5EF4-FFF2-40B4-BE49-F238E27FC236}">
                  <a16:creationId xmlns:a16="http://schemas.microsoft.com/office/drawing/2014/main" id="{BCA64F0B-68C3-4FC0-83FF-645973A9247B}"/>
                </a:ext>
              </a:extLst>
            </p:cNvPr>
            <p:cNvSpPr/>
            <p:nvPr/>
          </p:nvSpPr>
          <p:spPr>
            <a:xfrm>
              <a:off x="6545828" y="1707339"/>
              <a:ext cx="274200" cy="274199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2775;p41">
              <a:extLst>
                <a:ext uri="{FF2B5EF4-FFF2-40B4-BE49-F238E27FC236}">
                  <a16:creationId xmlns:a16="http://schemas.microsoft.com/office/drawing/2014/main" id="{88EBBF83-8E19-2209-1C88-8D36716E64D4}"/>
                </a:ext>
              </a:extLst>
            </p:cNvPr>
            <p:cNvSpPr/>
            <p:nvPr/>
          </p:nvSpPr>
          <p:spPr>
            <a:xfrm>
              <a:off x="6820028" y="1707339"/>
              <a:ext cx="274200" cy="274199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2776;p41">
              <a:extLst>
                <a:ext uri="{FF2B5EF4-FFF2-40B4-BE49-F238E27FC236}">
                  <a16:creationId xmlns:a16="http://schemas.microsoft.com/office/drawing/2014/main" id="{53E5FADD-3A6A-5B12-ABC5-5FC8D8AB9FB4}"/>
                </a:ext>
              </a:extLst>
            </p:cNvPr>
            <p:cNvSpPr/>
            <p:nvPr/>
          </p:nvSpPr>
          <p:spPr>
            <a:xfrm>
              <a:off x="7094228" y="1707339"/>
              <a:ext cx="274200" cy="274199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2777;p41">
              <a:extLst>
                <a:ext uri="{FF2B5EF4-FFF2-40B4-BE49-F238E27FC236}">
                  <a16:creationId xmlns:a16="http://schemas.microsoft.com/office/drawing/2014/main" id="{C446C684-085A-EBED-E789-41BD35BAE67D}"/>
                </a:ext>
              </a:extLst>
            </p:cNvPr>
            <p:cNvSpPr/>
            <p:nvPr/>
          </p:nvSpPr>
          <p:spPr>
            <a:xfrm>
              <a:off x="7368429" y="1707339"/>
              <a:ext cx="274200" cy="274199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2778;p41">
              <a:extLst>
                <a:ext uri="{FF2B5EF4-FFF2-40B4-BE49-F238E27FC236}">
                  <a16:creationId xmlns:a16="http://schemas.microsoft.com/office/drawing/2014/main" id="{B3B83FF2-DF2D-5915-A587-A25BD91516F9}"/>
                </a:ext>
              </a:extLst>
            </p:cNvPr>
            <p:cNvSpPr/>
            <p:nvPr/>
          </p:nvSpPr>
          <p:spPr>
            <a:xfrm>
              <a:off x="7642629" y="1707339"/>
              <a:ext cx="274200" cy="274199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2779;p41">
              <a:extLst>
                <a:ext uri="{FF2B5EF4-FFF2-40B4-BE49-F238E27FC236}">
                  <a16:creationId xmlns:a16="http://schemas.microsoft.com/office/drawing/2014/main" id="{CC84F859-F42E-EFE7-A3E3-85DB7A7B2043}"/>
                </a:ext>
              </a:extLst>
            </p:cNvPr>
            <p:cNvSpPr/>
            <p:nvPr/>
          </p:nvSpPr>
          <p:spPr>
            <a:xfrm>
              <a:off x="7916829" y="1707339"/>
              <a:ext cx="274200" cy="274199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2780;p41">
              <a:extLst>
                <a:ext uri="{FF2B5EF4-FFF2-40B4-BE49-F238E27FC236}">
                  <a16:creationId xmlns:a16="http://schemas.microsoft.com/office/drawing/2014/main" id="{7014BA6D-6849-44FD-3776-7961246C0C3E}"/>
                </a:ext>
              </a:extLst>
            </p:cNvPr>
            <p:cNvSpPr/>
            <p:nvPr/>
          </p:nvSpPr>
          <p:spPr>
            <a:xfrm>
              <a:off x="5448328" y="1981539"/>
              <a:ext cx="274200" cy="274199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2781;p41">
              <a:extLst>
                <a:ext uri="{FF2B5EF4-FFF2-40B4-BE49-F238E27FC236}">
                  <a16:creationId xmlns:a16="http://schemas.microsoft.com/office/drawing/2014/main" id="{C4EFB67C-7A63-7EB9-CC22-A11F2436BEDF}"/>
                </a:ext>
              </a:extLst>
            </p:cNvPr>
            <p:cNvSpPr/>
            <p:nvPr/>
          </p:nvSpPr>
          <p:spPr>
            <a:xfrm>
              <a:off x="5722528" y="1981539"/>
              <a:ext cx="274200" cy="274199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2782;p41">
              <a:extLst>
                <a:ext uri="{FF2B5EF4-FFF2-40B4-BE49-F238E27FC236}">
                  <a16:creationId xmlns:a16="http://schemas.microsoft.com/office/drawing/2014/main" id="{0F6D38B4-217A-5A94-FC22-058713C022F1}"/>
                </a:ext>
              </a:extLst>
            </p:cNvPr>
            <p:cNvSpPr/>
            <p:nvPr/>
          </p:nvSpPr>
          <p:spPr>
            <a:xfrm>
              <a:off x="5996728" y="1981539"/>
              <a:ext cx="274200" cy="274199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2783;p41">
              <a:extLst>
                <a:ext uri="{FF2B5EF4-FFF2-40B4-BE49-F238E27FC236}">
                  <a16:creationId xmlns:a16="http://schemas.microsoft.com/office/drawing/2014/main" id="{E7D596AF-B7C4-9E6A-F72A-487962FB5170}"/>
                </a:ext>
              </a:extLst>
            </p:cNvPr>
            <p:cNvSpPr/>
            <p:nvPr/>
          </p:nvSpPr>
          <p:spPr>
            <a:xfrm>
              <a:off x="6270928" y="1981539"/>
              <a:ext cx="274200" cy="274199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2784;p41">
              <a:extLst>
                <a:ext uri="{FF2B5EF4-FFF2-40B4-BE49-F238E27FC236}">
                  <a16:creationId xmlns:a16="http://schemas.microsoft.com/office/drawing/2014/main" id="{F3199477-92B1-7F9A-0CFC-D417047CBB62}"/>
                </a:ext>
              </a:extLst>
            </p:cNvPr>
            <p:cNvSpPr/>
            <p:nvPr/>
          </p:nvSpPr>
          <p:spPr>
            <a:xfrm>
              <a:off x="6545129" y="1981539"/>
              <a:ext cx="274200" cy="274199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2785;p41">
              <a:extLst>
                <a:ext uri="{FF2B5EF4-FFF2-40B4-BE49-F238E27FC236}">
                  <a16:creationId xmlns:a16="http://schemas.microsoft.com/office/drawing/2014/main" id="{D81C1D1C-1BED-6A8C-B941-420DCE572263}"/>
                </a:ext>
              </a:extLst>
            </p:cNvPr>
            <p:cNvSpPr/>
            <p:nvPr/>
          </p:nvSpPr>
          <p:spPr>
            <a:xfrm>
              <a:off x="6819329" y="1981539"/>
              <a:ext cx="274200" cy="274199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2786;p41">
              <a:extLst>
                <a:ext uri="{FF2B5EF4-FFF2-40B4-BE49-F238E27FC236}">
                  <a16:creationId xmlns:a16="http://schemas.microsoft.com/office/drawing/2014/main" id="{05D914D8-D040-1A41-25FD-AFE53366656A}"/>
                </a:ext>
              </a:extLst>
            </p:cNvPr>
            <p:cNvSpPr/>
            <p:nvPr/>
          </p:nvSpPr>
          <p:spPr>
            <a:xfrm>
              <a:off x="7093528" y="1981539"/>
              <a:ext cx="274200" cy="274199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2787;p41">
              <a:extLst>
                <a:ext uri="{FF2B5EF4-FFF2-40B4-BE49-F238E27FC236}">
                  <a16:creationId xmlns:a16="http://schemas.microsoft.com/office/drawing/2014/main" id="{8DE348E9-19DD-BC3F-0B74-39968FAF6BE9}"/>
                </a:ext>
              </a:extLst>
            </p:cNvPr>
            <p:cNvSpPr/>
            <p:nvPr/>
          </p:nvSpPr>
          <p:spPr>
            <a:xfrm>
              <a:off x="7367728" y="1981539"/>
              <a:ext cx="274200" cy="274199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2788;p41">
              <a:extLst>
                <a:ext uri="{FF2B5EF4-FFF2-40B4-BE49-F238E27FC236}">
                  <a16:creationId xmlns:a16="http://schemas.microsoft.com/office/drawing/2014/main" id="{780EEC92-C7C0-AE1B-F224-D907EF74EC59}"/>
                </a:ext>
              </a:extLst>
            </p:cNvPr>
            <p:cNvSpPr/>
            <p:nvPr/>
          </p:nvSpPr>
          <p:spPr>
            <a:xfrm>
              <a:off x="7641928" y="1981539"/>
              <a:ext cx="274200" cy="274199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2789;p41">
              <a:extLst>
                <a:ext uri="{FF2B5EF4-FFF2-40B4-BE49-F238E27FC236}">
                  <a16:creationId xmlns:a16="http://schemas.microsoft.com/office/drawing/2014/main" id="{53E99803-6A00-A24D-0FCA-888D63950251}"/>
                </a:ext>
              </a:extLst>
            </p:cNvPr>
            <p:cNvSpPr/>
            <p:nvPr/>
          </p:nvSpPr>
          <p:spPr>
            <a:xfrm>
              <a:off x="7916128" y="1981538"/>
              <a:ext cx="274200" cy="274199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790;p41">
              <a:extLst>
                <a:ext uri="{FF2B5EF4-FFF2-40B4-BE49-F238E27FC236}">
                  <a16:creationId xmlns:a16="http://schemas.microsoft.com/office/drawing/2014/main" id="{B0AFE346-F6A8-108B-C1C9-F80F959C6EFA}"/>
                </a:ext>
              </a:extLst>
            </p:cNvPr>
            <p:cNvSpPr/>
            <p:nvPr/>
          </p:nvSpPr>
          <p:spPr>
            <a:xfrm>
              <a:off x="5448329" y="2255737"/>
              <a:ext cx="274200" cy="274199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791;p41">
              <a:extLst>
                <a:ext uri="{FF2B5EF4-FFF2-40B4-BE49-F238E27FC236}">
                  <a16:creationId xmlns:a16="http://schemas.microsoft.com/office/drawing/2014/main" id="{265E32BB-C8EE-385F-50CD-8B3CD18BE2B0}"/>
                </a:ext>
              </a:extLst>
            </p:cNvPr>
            <p:cNvSpPr/>
            <p:nvPr/>
          </p:nvSpPr>
          <p:spPr>
            <a:xfrm>
              <a:off x="5722529" y="2255737"/>
              <a:ext cx="274200" cy="274199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792;p41">
              <a:extLst>
                <a:ext uri="{FF2B5EF4-FFF2-40B4-BE49-F238E27FC236}">
                  <a16:creationId xmlns:a16="http://schemas.microsoft.com/office/drawing/2014/main" id="{0A709757-22D4-EBC3-AF1F-93BA73A9993C}"/>
                </a:ext>
              </a:extLst>
            </p:cNvPr>
            <p:cNvSpPr/>
            <p:nvPr/>
          </p:nvSpPr>
          <p:spPr>
            <a:xfrm>
              <a:off x="5996729" y="2255737"/>
              <a:ext cx="274200" cy="274199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793;p41">
              <a:extLst>
                <a:ext uri="{FF2B5EF4-FFF2-40B4-BE49-F238E27FC236}">
                  <a16:creationId xmlns:a16="http://schemas.microsoft.com/office/drawing/2014/main" id="{0E844CCB-06A7-1E1F-56B5-057FDBF728BF}"/>
                </a:ext>
              </a:extLst>
            </p:cNvPr>
            <p:cNvSpPr/>
            <p:nvPr/>
          </p:nvSpPr>
          <p:spPr>
            <a:xfrm>
              <a:off x="6270928" y="2255737"/>
              <a:ext cx="274200" cy="274199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794;p41">
              <a:extLst>
                <a:ext uri="{FF2B5EF4-FFF2-40B4-BE49-F238E27FC236}">
                  <a16:creationId xmlns:a16="http://schemas.microsoft.com/office/drawing/2014/main" id="{F3B8E14D-C07D-AF3D-52B8-944551AC1F74}"/>
                </a:ext>
              </a:extLst>
            </p:cNvPr>
            <p:cNvSpPr/>
            <p:nvPr/>
          </p:nvSpPr>
          <p:spPr>
            <a:xfrm>
              <a:off x="6545130" y="2255737"/>
              <a:ext cx="274200" cy="274199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795;p41">
              <a:extLst>
                <a:ext uri="{FF2B5EF4-FFF2-40B4-BE49-F238E27FC236}">
                  <a16:creationId xmlns:a16="http://schemas.microsoft.com/office/drawing/2014/main" id="{58F34255-7E75-C161-0561-6979337DFA30}"/>
                </a:ext>
              </a:extLst>
            </p:cNvPr>
            <p:cNvSpPr/>
            <p:nvPr/>
          </p:nvSpPr>
          <p:spPr>
            <a:xfrm>
              <a:off x="6819330" y="2255737"/>
              <a:ext cx="274200" cy="274199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796;p41">
              <a:extLst>
                <a:ext uri="{FF2B5EF4-FFF2-40B4-BE49-F238E27FC236}">
                  <a16:creationId xmlns:a16="http://schemas.microsoft.com/office/drawing/2014/main" id="{D119D623-25D0-3480-E555-A806D8C8288A}"/>
                </a:ext>
              </a:extLst>
            </p:cNvPr>
            <p:cNvSpPr/>
            <p:nvPr/>
          </p:nvSpPr>
          <p:spPr>
            <a:xfrm>
              <a:off x="7093529" y="2255737"/>
              <a:ext cx="274200" cy="274199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797;p41">
              <a:extLst>
                <a:ext uri="{FF2B5EF4-FFF2-40B4-BE49-F238E27FC236}">
                  <a16:creationId xmlns:a16="http://schemas.microsoft.com/office/drawing/2014/main" id="{6CC4ED3E-4C22-70BC-4D51-41221C6F0536}"/>
                </a:ext>
              </a:extLst>
            </p:cNvPr>
            <p:cNvSpPr/>
            <p:nvPr/>
          </p:nvSpPr>
          <p:spPr>
            <a:xfrm>
              <a:off x="7367729" y="2255737"/>
              <a:ext cx="274200" cy="274199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798;p41">
              <a:extLst>
                <a:ext uri="{FF2B5EF4-FFF2-40B4-BE49-F238E27FC236}">
                  <a16:creationId xmlns:a16="http://schemas.microsoft.com/office/drawing/2014/main" id="{31727609-9290-7299-304C-43A6FEB2C3B0}"/>
                </a:ext>
              </a:extLst>
            </p:cNvPr>
            <p:cNvSpPr/>
            <p:nvPr/>
          </p:nvSpPr>
          <p:spPr>
            <a:xfrm>
              <a:off x="7641929" y="2255737"/>
              <a:ext cx="274200" cy="274199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799;p41">
              <a:extLst>
                <a:ext uri="{FF2B5EF4-FFF2-40B4-BE49-F238E27FC236}">
                  <a16:creationId xmlns:a16="http://schemas.microsoft.com/office/drawing/2014/main" id="{117C9719-18FF-DE8F-FF80-09C47AB30716}"/>
                </a:ext>
              </a:extLst>
            </p:cNvPr>
            <p:cNvSpPr/>
            <p:nvPr/>
          </p:nvSpPr>
          <p:spPr>
            <a:xfrm>
              <a:off x="7916129" y="2255737"/>
              <a:ext cx="274200" cy="274199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800;p41">
              <a:extLst>
                <a:ext uri="{FF2B5EF4-FFF2-40B4-BE49-F238E27FC236}">
                  <a16:creationId xmlns:a16="http://schemas.microsoft.com/office/drawing/2014/main" id="{E35B485E-1BDA-E867-4518-07D8841C44B3}"/>
                </a:ext>
              </a:extLst>
            </p:cNvPr>
            <p:cNvSpPr/>
            <p:nvPr/>
          </p:nvSpPr>
          <p:spPr>
            <a:xfrm>
              <a:off x="5449028" y="2529937"/>
              <a:ext cx="274200" cy="274199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801;p41">
              <a:extLst>
                <a:ext uri="{FF2B5EF4-FFF2-40B4-BE49-F238E27FC236}">
                  <a16:creationId xmlns:a16="http://schemas.microsoft.com/office/drawing/2014/main" id="{B4F8ABE0-AD37-2B85-18C5-70EF1B7551DD}"/>
                </a:ext>
              </a:extLst>
            </p:cNvPr>
            <p:cNvSpPr/>
            <p:nvPr/>
          </p:nvSpPr>
          <p:spPr>
            <a:xfrm>
              <a:off x="5723229" y="2529938"/>
              <a:ext cx="274200" cy="274199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802;p41">
              <a:extLst>
                <a:ext uri="{FF2B5EF4-FFF2-40B4-BE49-F238E27FC236}">
                  <a16:creationId xmlns:a16="http://schemas.microsoft.com/office/drawing/2014/main" id="{3D112D42-C505-CF8B-0BCF-03A60BBB1DAB}"/>
                </a:ext>
              </a:extLst>
            </p:cNvPr>
            <p:cNvSpPr/>
            <p:nvPr/>
          </p:nvSpPr>
          <p:spPr>
            <a:xfrm>
              <a:off x="5997429" y="2529939"/>
              <a:ext cx="274200" cy="274199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803;p41">
              <a:extLst>
                <a:ext uri="{FF2B5EF4-FFF2-40B4-BE49-F238E27FC236}">
                  <a16:creationId xmlns:a16="http://schemas.microsoft.com/office/drawing/2014/main" id="{E3F6391E-1935-F52C-BC47-10BE227C1989}"/>
                </a:ext>
              </a:extLst>
            </p:cNvPr>
            <p:cNvSpPr/>
            <p:nvPr/>
          </p:nvSpPr>
          <p:spPr>
            <a:xfrm>
              <a:off x="6271629" y="2529940"/>
              <a:ext cx="274200" cy="274199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804;p41">
              <a:extLst>
                <a:ext uri="{FF2B5EF4-FFF2-40B4-BE49-F238E27FC236}">
                  <a16:creationId xmlns:a16="http://schemas.microsoft.com/office/drawing/2014/main" id="{59775786-10B5-B8EF-0458-46F053736428}"/>
                </a:ext>
              </a:extLst>
            </p:cNvPr>
            <p:cNvSpPr/>
            <p:nvPr/>
          </p:nvSpPr>
          <p:spPr>
            <a:xfrm>
              <a:off x="6545829" y="2529941"/>
              <a:ext cx="274200" cy="274199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805;p41">
              <a:extLst>
                <a:ext uri="{FF2B5EF4-FFF2-40B4-BE49-F238E27FC236}">
                  <a16:creationId xmlns:a16="http://schemas.microsoft.com/office/drawing/2014/main" id="{C7B72CD6-C41A-DAE5-DEC7-2479AC504A9B}"/>
                </a:ext>
              </a:extLst>
            </p:cNvPr>
            <p:cNvSpPr/>
            <p:nvPr/>
          </p:nvSpPr>
          <p:spPr>
            <a:xfrm>
              <a:off x="6820029" y="2529942"/>
              <a:ext cx="274200" cy="274199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806;p41">
              <a:extLst>
                <a:ext uri="{FF2B5EF4-FFF2-40B4-BE49-F238E27FC236}">
                  <a16:creationId xmlns:a16="http://schemas.microsoft.com/office/drawing/2014/main" id="{97112F96-8B17-81AE-A25A-1C18ED738816}"/>
                </a:ext>
              </a:extLst>
            </p:cNvPr>
            <p:cNvSpPr/>
            <p:nvPr/>
          </p:nvSpPr>
          <p:spPr>
            <a:xfrm>
              <a:off x="7094229" y="2529943"/>
              <a:ext cx="274200" cy="274199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807;p41">
              <a:extLst>
                <a:ext uri="{FF2B5EF4-FFF2-40B4-BE49-F238E27FC236}">
                  <a16:creationId xmlns:a16="http://schemas.microsoft.com/office/drawing/2014/main" id="{759ACB30-7F28-BF72-AE95-188E5D472342}"/>
                </a:ext>
              </a:extLst>
            </p:cNvPr>
            <p:cNvSpPr/>
            <p:nvPr/>
          </p:nvSpPr>
          <p:spPr>
            <a:xfrm>
              <a:off x="7368430" y="2529944"/>
              <a:ext cx="274200" cy="274199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808;p41">
              <a:extLst>
                <a:ext uri="{FF2B5EF4-FFF2-40B4-BE49-F238E27FC236}">
                  <a16:creationId xmlns:a16="http://schemas.microsoft.com/office/drawing/2014/main" id="{D06C3A17-997B-C5A0-0CED-81E7699E8CF1}"/>
                </a:ext>
              </a:extLst>
            </p:cNvPr>
            <p:cNvSpPr/>
            <p:nvPr/>
          </p:nvSpPr>
          <p:spPr>
            <a:xfrm>
              <a:off x="7642630" y="2529945"/>
              <a:ext cx="274200" cy="274199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809;p41">
              <a:extLst>
                <a:ext uri="{FF2B5EF4-FFF2-40B4-BE49-F238E27FC236}">
                  <a16:creationId xmlns:a16="http://schemas.microsoft.com/office/drawing/2014/main" id="{69D88464-F54B-41A7-E76B-6F406300DCA1}"/>
                </a:ext>
              </a:extLst>
            </p:cNvPr>
            <p:cNvSpPr/>
            <p:nvPr/>
          </p:nvSpPr>
          <p:spPr>
            <a:xfrm>
              <a:off x="7916830" y="2529946"/>
              <a:ext cx="274200" cy="274199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810;p41">
              <a:extLst>
                <a:ext uri="{FF2B5EF4-FFF2-40B4-BE49-F238E27FC236}">
                  <a16:creationId xmlns:a16="http://schemas.microsoft.com/office/drawing/2014/main" id="{8F0AF5B3-6F49-A53E-FCE4-0953752BF434}"/>
                </a:ext>
              </a:extLst>
            </p:cNvPr>
            <p:cNvSpPr/>
            <p:nvPr/>
          </p:nvSpPr>
          <p:spPr>
            <a:xfrm>
              <a:off x="5449028" y="2804145"/>
              <a:ext cx="274200" cy="274199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811;p41">
              <a:extLst>
                <a:ext uri="{FF2B5EF4-FFF2-40B4-BE49-F238E27FC236}">
                  <a16:creationId xmlns:a16="http://schemas.microsoft.com/office/drawing/2014/main" id="{5CF6C946-A423-3DC4-90E8-674A5AFAE487}"/>
                </a:ext>
              </a:extLst>
            </p:cNvPr>
            <p:cNvSpPr/>
            <p:nvPr/>
          </p:nvSpPr>
          <p:spPr>
            <a:xfrm>
              <a:off x="5723229" y="2804145"/>
              <a:ext cx="274200" cy="274199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812;p41">
              <a:extLst>
                <a:ext uri="{FF2B5EF4-FFF2-40B4-BE49-F238E27FC236}">
                  <a16:creationId xmlns:a16="http://schemas.microsoft.com/office/drawing/2014/main" id="{C2220CED-EBCB-9866-C237-D2A5678549C0}"/>
                </a:ext>
              </a:extLst>
            </p:cNvPr>
            <p:cNvSpPr/>
            <p:nvPr/>
          </p:nvSpPr>
          <p:spPr>
            <a:xfrm>
              <a:off x="5997429" y="2804145"/>
              <a:ext cx="274200" cy="274199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813;p41">
              <a:extLst>
                <a:ext uri="{FF2B5EF4-FFF2-40B4-BE49-F238E27FC236}">
                  <a16:creationId xmlns:a16="http://schemas.microsoft.com/office/drawing/2014/main" id="{FBA89039-C82E-6168-16C1-5062D6953F81}"/>
                </a:ext>
              </a:extLst>
            </p:cNvPr>
            <p:cNvSpPr/>
            <p:nvPr/>
          </p:nvSpPr>
          <p:spPr>
            <a:xfrm>
              <a:off x="6271629" y="2804145"/>
              <a:ext cx="274200" cy="274199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814;p41">
              <a:extLst>
                <a:ext uri="{FF2B5EF4-FFF2-40B4-BE49-F238E27FC236}">
                  <a16:creationId xmlns:a16="http://schemas.microsoft.com/office/drawing/2014/main" id="{48C037AF-3D47-9894-4801-969707C3AE29}"/>
                </a:ext>
              </a:extLst>
            </p:cNvPr>
            <p:cNvSpPr/>
            <p:nvPr/>
          </p:nvSpPr>
          <p:spPr>
            <a:xfrm>
              <a:off x="6545829" y="2804145"/>
              <a:ext cx="274200" cy="274199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815;p41">
              <a:extLst>
                <a:ext uri="{FF2B5EF4-FFF2-40B4-BE49-F238E27FC236}">
                  <a16:creationId xmlns:a16="http://schemas.microsoft.com/office/drawing/2014/main" id="{1AFF8B46-9079-B058-695E-95A515CEC341}"/>
                </a:ext>
              </a:extLst>
            </p:cNvPr>
            <p:cNvSpPr/>
            <p:nvPr/>
          </p:nvSpPr>
          <p:spPr>
            <a:xfrm>
              <a:off x="6820029" y="2804145"/>
              <a:ext cx="274200" cy="274199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816;p41">
              <a:extLst>
                <a:ext uri="{FF2B5EF4-FFF2-40B4-BE49-F238E27FC236}">
                  <a16:creationId xmlns:a16="http://schemas.microsoft.com/office/drawing/2014/main" id="{87E76D2B-3647-639A-1141-9E533A6BD165}"/>
                </a:ext>
              </a:extLst>
            </p:cNvPr>
            <p:cNvSpPr/>
            <p:nvPr/>
          </p:nvSpPr>
          <p:spPr>
            <a:xfrm>
              <a:off x="7094229" y="2804145"/>
              <a:ext cx="274200" cy="274199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817;p41">
              <a:extLst>
                <a:ext uri="{FF2B5EF4-FFF2-40B4-BE49-F238E27FC236}">
                  <a16:creationId xmlns:a16="http://schemas.microsoft.com/office/drawing/2014/main" id="{50F61A08-F252-9BF4-5D4B-526DF1A65328}"/>
                </a:ext>
              </a:extLst>
            </p:cNvPr>
            <p:cNvSpPr/>
            <p:nvPr/>
          </p:nvSpPr>
          <p:spPr>
            <a:xfrm>
              <a:off x="7368430" y="2804145"/>
              <a:ext cx="274200" cy="274199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818;p41">
              <a:extLst>
                <a:ext uri="{FF2B5EF4-FFF2-40B4-BE49-F238E27FC236}">
                  <a16:creationId xmlns:a16="http://schemas.microsoft.com/office/drawing/2014/main" id="{D5C18112-5DB9-D54D-6141-361178BF6760}"/>
                </a:ext>
              </a:extLst>
            </p:cNvPr>
            <p:cNvSpPr/>
            <p:nvPr/>
          </p:nvSpPr>
          <p:spPr>
            <a:xfrm>
              <a:off x="7642630" y="2804145"/>
              <a:ext cx="274200" cy="274199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819;p41">
              <a:extLst>
                <a:ext uri="{FF2B5EF4-FFF2-40B4-BE49-F238E27FC236}">
                  <a16:creationId xmlns:a16="http://schemas.microsoft.com/office/drawing/2014/main" id="{85144A7D-2501-8147-CF0B-35BF1EDA4848}"/>
                </a:ext>
              </a:extLst>
            </p:cNvPr>
            <p:cNvSpPr/>
            <p:nvPr/>
          </p:nvSpPr>
          <p:spPr>
            <a:xfrm>
              <a:off x="7916829" y="2804145"/>
              <a:ext cx="274200" cy="274199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820;p41">
              <a:extLst>
                <a:ext uri="{FF2B5EF4-FFF2-40B4-BE49-F238E27FC236}">
                  <a16:creationId xmlns:a16="http://schemas.microsoft.com/office/drawing/2014/main" id="{74FEFC2F-7B5A-7920-564D-56C994DCA293}"/>
                </a:ext>
              </a:extLst>
            </p:cNvPr>
            <p:cNvSpPr/>
            <p:nvPr/>
          </p:nvSpPr>
          <p:spPr>
            <a:xfrm>
              <a:off x="5449027" y="3078344"/>
              <a:ext cx="274200" cy="274199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821;p41">
              <a:extLst>
                <a:ext uri="{FF2B5EF4-FFF2-40B4-BE49-F238E27FC236}">
                  <a16:creationId xmlns:a16="http://schemas.microsoft.com/office/drawing/2014/main" id="{DA37A9F9-948F-026E-2250-332D6D6F09D3}"/>
                </a:ext>
              </a:extLst>
            </p:cNvPr>
            <p:cNvSpPr/>
            <p:nvPr/>
          </p:nvSpPr>
          <p:spPr>
            <a:xfrm>
              <a:off x="5723227" y="3078344"/>
              <a:ext cx="274200" cy="274199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822;p41">
              <a:extLst>
                <a:ext uri="{FF2B5EF4-FFF2-40B4-BE49-F238E27FC236}">
                  <a16:creationId xmlns:a16="http://schemas.microsoft.com/office/drawing/2014/main" id="{834519ED-3050-1832-C7B8-C17584BA6929}"/>
                </a:ext>
              </a:extLst>
            </p:cNvPr>
            <p:cNvSpPr/>
            <p:nvPr/>
          </p:nvSpPr>
          <p:spPr>
            <a:xfrm>
              <a:off x="5997426" y="3078344"/>
              <a:ext cx="274200" cy="274199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823;p41">
              <a:extLst>
                <a:ext uri="{FF2B5EF4-FFF2-40B4-BE49-F238E27FC236}">
                  <a16:creationId xmlns:a16="http://schemas.microsoft.com/office/drawing/2014/main" id="{91F7619C-042A-7A69-F743-424E1BC2A64A}"/>
                </a:ext>
              </a:extLst>
            </p:cNvPr>
            <p:cNvSpPr/>
            <p:nvPr/>
          </p:nvSpPr>
          <p:spPr>
            <a:xfrm>
              <a:off x="6271625" y="3078344"/>
              <a:ext cx="274200" cy="274199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824;p41">
              <a:extLst>
                <a:ext uri="{FF2B5EF4-FFF2-40B4-BE49-F238E27FC236}">
                  <a16:creationId xmlns:a16="http://schemas.microsoft.com/office/drawing/2014/main" id="{8355DDED-BD16-DB83-62D8-63B5686FF421}"/>
                </a:ext>
              </a:extLst>
            </p:cNvPr>
            <p:cNvSpPr/>
            <p:nvPr/>
          </p:nvSpPr>
          <p:spPr>
            <a:xfrm>
              <a:off x="6545825" y="3078344"/>
              <a:ext cx="274200" cy="274199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825;p41">
              <a:extLst>
                <a:ext uri="{FF2B5EF4-FFF2-40B4-BE49-F238E27FC236}">
                  <a16:creationId xmlns:a16="http://schemas.microsoft.com/office/drawing/2014/main" id="{CC188098-7EA7-6FE0-EC0F-6E6A82CF38AB}"/>
                </a:ext>
              </a:extLst>
            </p:cNvPr>
            <p:cNvSpPr/>
            <p:nvPr/>
          </p:nvSpPr>
          <p:spPr>
            <a:xfrm>
              <a:off x="6820026" y="3078342"/>
              <a:ext cx="274200" cy="274199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826;p41">
              <a:extLst>
                <a:ext uri="{FF2B5EF4-FFF2-40B4-BE49-F238E27FC236}">
                  <a16:creationId xmlns:a16="http://schemas.microsoft.com/office/drawing/2014/main" id="{B2A3DB30-5209-9949-34BE-D8C8B09ACCA8}"/>
                </a:ext>
              </a:extLst>
            </p:cNvPr>
            <p:cNvSpPr/>
            <p:nvPr/>
          </p:nvSpPr>
          <p:spPr>
            <a:xfrm>
              <a:off x="7094228" y="3078347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827;p41">
              <a:extLst>
                <a:ext uri="{FF2B5EF4-FFF2-40B4-BE49-F238E27FC236}">
                  <a16:creationId xmlns:a16="http://schemas.microsoft.com/office/drawing/2014/main" id="{D92857F5-63AD-2966-1F7E-D33EB6D3BA96}"/>
                </a:ext>
              </a:extLst>
            </p:cNvPr>
            <p:cNvSpPr/>
            <p:nvPr/>
          </p:nvSpPr>
          <p:spPr>
            <a:xfrm>
              <a:off x="7368430" y="3078349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828;p41">
              <a:extLst>
                <a:ext uri="{FF2B5EF4-FFF2-40B4-BE49-F238E27FC236}">
                  <a16:creationId xmlns:a16="http://schemas.microsoft.com/office/drawing/2014/main" id="{7B78FBCB-4C4F-3A77-DDB6-94A643E9A3AB}"/>
                </a:ext>
              </a:extLst>
            </p:cNvPr>
            <p:cNvSpPr/>
            <p:nvPr/>
          </p:nvSpPr>
          <p:spPr>
            <a:xfrm>
              <a:off x="7642631" y="3078351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829;p41">
              <a:extLst>
                <a:ext uri="{FF2B5EF4-FFF2-40B4-BE49-F238E27FC236}">
                  <a16:creationId xmlns:a16="http://schemas.microsoft.com/office/drawing/2014/main" id="{98FE2E61-F9BC-C3D8-24B7-F540A8C406B0}"/>
                </a:ext>
              </a:extLst>
            </p:cNvPr>
            <p:cNvSpPr/>
            <p:nvPr/>
          </p:nvSpPr>
          <p:spPr>
            <a:xfrm>
              <a:off x="7916825" y="30783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0" name="右大括号 239">
            <a:extLst>
              <a:ext uri="{FF2B5EF4-FFF2-40B4-BE49-F238E27FC236}">
                <a16:creationId xmlns:a16="http://schemas.microsoft.com/office/drawing/2014/main" id="{F1F371C2-4A91-6D77-2455-E480F8A37817}"/>
              </a:ext>
            </a:extLst>
          </p:cNvPr>
          <p:cNvSpPr/>
          <p:nvPr/>
        </p:nvSpPr>
        <p:spPr>
          <a:xfrm>
            <a:off x="5094273" y="2373169"/>
            <a:ext cx="217714" cy="2271248"/>
          </a:xfrm>
          <a:prstGeom prst="rightBrace">
            <a:avLst>
              <a:gd name="adj1" fmla="val 60001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1" name="文本框 240">
            <a:extLst>
              <a:ext uri="{FF2B5EF4-FFF2-40B4-BE49-F238E27FC236}">
                <a16:creationId xmlns:a16="http://schemas.microsoft.com/office/drawing/2014/main" id="{4E057240-C211-35BE-D799-CB1B48E48288}"/>
              </a:ext>
            </a:extLst>
          </p:cNvPr>
          <p:cNvSpPr txBox="1"/>
          <p:nvPr/>
        </p:nvSpPr>
        <p:spPr>
          <a:xfrm>
            <a:off x="5328449" y="3324127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R</a:t>
            </a:r>
            <a:endParaRPr kumimoji="1" lang="zh-CN" altLang="en-US" dirty="0"/>
          </a:p>
        </p:txBody>
      </p:sp>
      <p:sp>
        <p:nvSpPr>
          <p:cNvPr id="242" name="右大括号 241">
            <a:extLst>
              <a:ext uri="{FF2B5EF4-FFF2-40B4-BE49-F238E27FC236}">
                <a16:creationId xmlns:a16="http://schemas.microsoft.com/office/drawing/2014/main" id="{0DF50002-29F0-D9B4-17E9-BE3A23EF21AE}"/>
              </a:ext>
            </a:extLst>
          </p:cNvPr>
          <p:cNvSpPr/>
          <p:nvPr/>
        </p:nvSpPr>
        <p:spPr>
          <a:xfrm rot="5400000">
            <a:off x="3180689" y="4175005"/>
            <a:ext cx="217714" cy="1156537"/>
          </a:xfrm>
          <a:prstGeom prst="rightBrace">
            <a:avLst>
              <a:gd name="adj1" fmla="val 60001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3" name="右大括号 242">
            <a:extLst>
              <a:ext uri="{FF2B5EF4-FFF2-40B4-BE49-F238E27FC236}">
                <a16:creationId xmlns:a16="http://schemas.microsoft.com/office/drawing/2014/main" id="{B49C25BB-6935-5DC7-90D4-8800B477906E}"/>
              </a:ext>
            </a:extLst>
          </p:cNvPr>
          <p:cNvSpPr/>
          <p:nvPr/>
        </p:nvSpPr>
        <p:spPr>
          <a:xfrm rot="5400000">
            <a:off x="4337226" y="4175006"/>
            <a:ext cx="217714" cy="1156537"/>
          </a:xfrm>
          <a:prstGeom prst="rightBrace">
            <a:avLst>
              <a:gd name="adj1" fmla="val 60001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4" name="文本框 243">
            <a:extLst>
              <a:ext uri="{FF2B5EF4-FFF2-40B4-BE49-F238E27FC236}">
                <a16:creationId xmlns:a16="http://schemas.microsoft.com/office/drawing/2014/main" id="{91CD4C9E-1A81-164F-F2C8-204A71A58952}"/>
              </a:ext>
            </a:extLst>
          </p:cNvPr>
          <p:cNvSpPr txBox="1"/>
          <p:nvPr/>
        </p:nvSpPr>
        <p:spPr>
          <a:xfrm>
            <a:off x="2962133" y="4854637"/>
            <a:ext cx="627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0.5R</a:t>
            </a:r>
            <a:endParaRPr kumimoji="1" lang="zh-CN" altLang="en-US" dirty="0"/>
          </a:p>
        </p:txBody>
      </p:sp>
      <p:sp>
        <p:nvSpPr>
          <p:cNvPr id="245" name="文本框 244">
            <a:extLst>
              <a:ext uri="{FF2B5EF4-FFF2-40B4-BE49-F238E27FC236}">
                <a16:creationId xmlns:a16="http://schemas.microsoft.com/office/drawing/2014/main" id="{F1135108-5C76-5EE2-F200-E70A1F2382E9}"/>
              </a:ext>
            </a:extLst>
          </p:cNvPr>
          <p:cNvSpPr txBox="1"/>
          <p:nvPr/>
        </p:nvSpPr>
        <p:spPr>
          <a:xfrm>
            <a:off x="4187128" y="4854637"/>
            <a:ext cx="627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0.5R</a:t>
            </a:r>
            <a:endParaRPr kumimoji="1" lang="zh-CN" altLang="en-US" dirty="0"/>
          </a:p>
        </p:txBody>
      </p:sp>
      <p:sp>
        <p:nvSpPr>
          <p:cNvPr id="246" name="椭圆 245">
            <a:extLst>
              <a:ext uri="{FF2B5EF4-FFF2-40B4-BE49-F238E27FC236}">
                <a16:creationId xmlns:a16="http://schemas.microsoft.com/office/drawing/2014/main" id="{E9E656C5-728A-62B1-6F72-59722DCA2656}"/>
              </a:ext>
            </a:extLst>
          </p:cNvPr>
          <p:cNvSpPr/>
          <p:nvPr/>
        </p:nvSpPr>
        <p:spPr>
          <a:xfrm>
            <a:off x="3831531" y="4615387"/>
            <a:ext cx="70260" cy="70260"/>
          </a:xfrm>
          <a:prstGeom prst="ellipse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47" name="直线连接符 246">
            <a:extLst>
              <a:ext uri="{FF2B5EF4-FFF2-40B4-BE49-F238E27FC236}">
                <a16:creationId xmlns:a16="http://schemas.microsoft.com/office/drawing/2014/main" id="{5D6FB63B-F619-EC94-F1C2-BFF302A9E99C}"/>
              </a:ext>
            </a:extLst>
          </p:cNvPr>
          <p:cNvCxnSpPr>
            <a:cxnSpLocks/>
          </p:cNvCxnSpPr>
          <p:nvPr/>
        </p:nvCxnSpPr>
        <p:spPr>
          <a:xfrm>
            <a:off x="3866661" y="4685647"/>
            <a:ext cx="139870" cy="459189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8" name="直线连接符 247">
            <a:extLst>
              <a:ext uri="{FF2B5EF4-FFF2-40B4-BE49-F238E27FC236}">
                <a16:creationId xmlns:a16="http://schemas.microsoft.com/office/drawing/2014/main" id="{FBB9C934-5E98-6C8C-3F0A-5879C71DFF26}"/>
              </a:ext>
            </a:extLst>
          </p:cNvPr>
          <p:cNvCxnSpPr>
            <a:cxnSpLocks/>
          </p:cNvCxnSpPr>
          <p:nvPr/>
        </p:nvCxnSpPr>
        <p:spPr>
          <a:xfrm>
            <a:off x="2381840" y="1465028"/>
            <a:ext cx="443088" cy="1005003"/>
          </a:xfrm>
          <a:prstGeom prst="line">
            <a:avLst/>
          </a:prstGeom>
          <a:ln w="12700"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9" name="右大括号 248">
            <a:extLst>
              <a:ext uri="{FF2B5EF4-FFF2-40B4-BE49-F238E27FC236}">
                <a16:creationId xmlns:a16="http://schemas.microsoft.com/office/drawing/2014/main" id="{6ADB4DDF-F598-9E0F-6543-8518EC3B16A3}"/>
              </a:ext>
            </a:extLst>
          </p:cNvPr>
          <p:cNvSpPr/>
          <p:nvPr/>
        </p:nvSpPr>
        <p:spPr>
          <a:xfrm rot="16200000">
            <a:off x="2407355" y="692487"/>
            <a:ext cx="97683" cy="521415"/>
          </a:xfrm>
          <a:prstGeom prst="rightBrace">
            <a:avLst>
              <a:gd name="adj1" fmla="val 60001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0" name="右大括号 249">
            <a:extLst>
              <a:ext uri="{FF2B5EF4-FFF2-40B4-BE49-F238E27FC236}">
                <a16:creationId xmlns:a16="http://schemas.microsoft.com/office/drawing/2014/main" id="{040BC4C5-7961-8F6D-E094-B18C865E796F}"/>
              </a:ext>
            </a:extLst>
          </p:cNvPr>
          <p:cNvSpPr/>
          <p:nvPr/>
        </p:nvSpPr>
        <p:spPr>
          <a:xfrm rot="10800000">
            <a:off x="2086727" y="1003632"/>
            <a:ext cx="90982" cy="523220"/>
          </a:xfrm>
          <a:prstGeom prst="rightBrace">
            <a:avLst>
              <a:gd name="adj1" fmla="val 60001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51" name="文本框 250">
            <a:extLst>
              <a:ext uri="{FF2B5EF4-FFF2-40B4-BE49-F238E27FC236}">
                <a16:creationId xmlns:a16="http://schemas.microsoft.com/office/drawing/2014/main" id="{EE57EDDD-D2D3-8F0A-124E-F03DA74DEFA9}"/>
              </a:ext>
            </a:extLst>
          </p:cNvPr>
          <p:cNvSpPr txBox="1"/>
          <p:nvPr/>
        </p:nvSpPr>
        <p:spPr>
          <a:xfrm>
            <a:off x="2189901" y="610291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1m</a:t>
            </a:r>
            <a:endParaRPr kumimoji="1" lang="zh-CN" altLang="en-US" dirty="0"/>
          </a:p>
        </p:txBody>
      </p:sp>
      <p:sp>
        <p:nvSpPr>
          <p:cNvPr id="252" name="文本框 251">
            <a:extLst>
              <a:ext uri="{FF2B5EF4-FFF2-40B4-BE49-F238E27FC236}">
                <a16:creationId xmlns:a16="http://schemas.microsoft.com/office/drawing/2014/main" id="{44D13937-0879-71B3-9AAE-3B4A70301E0A}"/>
              </a:ext>
            </a:extLst>
          </p:cNvPr>
          <p:cNvSpPr txBox="1"/>
          <p:nvPr/>
        </p:nvSpPr>
        <p:spPr>
          <a:xfrm>
            <a:off x="1695849" y="1029254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1m</a:t>
            </a:r>
            <a:endParaRPr kumimoji="1" lang="zh-CN" altLang="en-US" dirty="0"/>
          </a:p>
        </p:txBody>
      </p:sp>
      <p:sp>
        <p:nvSpPr>
          <p:cNvPr id="253" name="椭圆 252">
            <a:extLst>
              <a:ext uri="{FF2B5EF4-FFF2-40B4-BE49-F238E27FC236}">
                <a16:creationId xmlns:a16="http://schemas.microsoft.com/office/drawing/2014/main" id="{586AF1C1-34C2-3D55-FFAF-ABC0A99BF678}"/>
              </a:ext>
            </a:extLst>
          </p:cNvPr>
          <p:cNvSpPr/>
          <p:nvPr/>
        </p:nvSpPr>
        <p:spPr>
          <a:xfrm>
            <a:off x="3425922" y="3921016"/>
            <a:ext cx="163306" cy="169151"/>
          </a:xfrm>
          <a:prstGeom prst="ellipse">
            <a:avLst/>
          </a:prstGeom>
          <a:solidFill>
            <a:schemeClr val="accent6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4" name="椭圆 253">
            <a:extLst>
              <a:ext uri="{FF2B5EF4-FFF2-40B4-BE49-F238E27FC236}">
                <a16:creationId xmlns:a16="http://schemas.microsoft.com/office/drawing/2014/main" id="{91B5797F-1704-BC8D-647A-CC37C0913480}"/>
              </a:ext>
            </a:extLst>
          </p:cNvPr>
          <p:cNvSpPr/>
          <p:nvPr/>
        </p:nvSpPr>
        <p:spPr>
          <a:xfrm>
            <a:off x="4042583" y="3693459"/>
            <a:ext cx="144545" cy="113032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5" name="椭圆 254">
            <a:extLst>
              <a:ext uri="{FF2B5EF4-FFF2-40B4-BE49-F238E27FC236}">
                <a16:creationId xmlns:a16="http://schemas.microsoft.com/office/drawing/2014/main" id="{BF1A23F7-B3C3-DAA9-40F2-D412084CB386}"/>
              </a:ext>
            </a:extLst>
          </p:cNvPr>
          <p:cNvSpPr/>
          <p:nvPr/>
        </p:nvSpPr>
        <p:spPr>
          <a:xfrm>
            <a:off x="2824928" y="2458956"/>
            <a:ext cx="309907" cy="126435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2">
                <a:lumMod val="10000"/>
                <a:lumOff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6" name="Google Shape;2730;p41">
            <a:extLst>
              <a:ext uri="{FF2B5EF4-FFF2-40B4-BE49-F238E27FC236}">
                <a16:creationId xmlns:a16="http://schemas.microsoft.com/office/drawing/2014/main" id="{528B73A6-50B3-DC0D-DAFB-1DF3D490C3CB}"/>
              </a:ext>
            </a:extLst>
          </p:cNvPr>
          <p:cNvSpPr/>
          <p:nvPr/>
        </p:nvSpPr>
        <p:spPr>
          <a:xfrm>
            <a:off x="2177709" y="1002037"/>
            <a:ext cx="539194" cy="529245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椭圆 256">
            <a:extLst>
              <a:ext uri="{FF2B5EF4-FFF2-40B4-BE49-F238E27FC236}">
                <a16:creationId xmlns:a16="http://schemas.microsoft.com/office/drawing/2014/main" id="{79DCE440-649D-31D1-902F-0628DA36F529}"/>
              </a:ext>
            </a:extLst>
          </p:cNvPr>
          <p:cNvSpPr/>
          <p:nvPr/>
        </p:nvSpPr>
        <p:spPr>
          <a:xfrm>
            <a:off x="2434637" y="1146327"/>
            <a:ext cx="567212" cy="330342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2">
                <a:lumMod val="10000"/>
                <a:lumOff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8" name="Google Shape;2730;p41">
            <a:extLst>
              <a:ext uri="{FF2B5EF4-FFF2-40B4-BE49-F238E27FC236}">
                <a16:creationId xmlns:a16="http://schemas.microsoft.com/office/drawing/2014/main" id="{0937CC99-B99E-2F6D-D446-16EB4D4B34D2}"/>
              </a:ext>
            </a:extLst>
          </p:cNvPr>
          <p:cNvSpPr/>
          <p:nvPr/>
        </p:nvSpPr>
        <p:spPr>
          <a:xfrm>
            <a:off x="2724681" y="1007244"/>
            <a:ext cx="539194" cy="529245"/>
          </a:xfrm>
          <a:prstGeom prst="rect">
            <a:avLst/>
          </a:prstGeom>
          <a:solidFill>
            <a:schemeClr val="bg1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文本框 258">
            <a:extLst>
              <a:ext uri="{FF2B5EF4-FFF2-40B4-BE49-F238E27FC236}">
                <a16:creationId xmlns:a16="http://schemas.microsoft.com/office/drawing/2014/main" id="{3FA325C4-6A4A-AF05-5A2F-BD3FFAAA82F4}"/>
              </a:ext>
            </a:extLst>
          </p:cNvPr>
          <p:cNvSpPr txBox="1"/>
          <p:nvPr/>
        </p:nvSpPr>
        <p:spPr>
          <a:xfrm>
            <a:off x="2759793" y="600788"/>
            <a:ext cx="376969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每个 </a:t>
            </a:r>
            <a:r>
              <a:rPr kumimoji="1" lang="en-US" altLang="zh-CN" dirty="0"/>
              <a:t>grid</a:t>
            </a:r>
            <a:r>
              <a:rPr kumimoji="1" lang="zh-CN" altLang="en-US" dirty="0"/>
              <a:t> 包括 </a:t>
            </a:r>
            <a:r>
              <a:rPr kumimoji="1" lang="en-US" altLang="zh-CN" dirty="0"/>
              <a:t>7</a:t>
            </a:r>
            <a:r>
              <a:rPr kumimoji="1" lang="zh-CN" altLang="en-US" dirty="0"/>
              <a:t> 维信息：</a:t>
            </a:r>
            <a:endParaRPr kumimoji="1" lang="en-US" altLang="zh-CN" dirty="0"/>
          </a:p>
          <a:p>
            <a:r>
              <a:rPr kumimoji="1" lang="en-US" altLang="zh-CN" dirty="0"/>
              <a:t>1.</a:t>
            </a:r>
            <a:r>
              <a:rPr kumimoji="1" lang="zh-CN" altLang="en-US" dirty="0"/>
              <a:t> 存在任意物体的概率 </a:t>
            </a:r>
            <a:r>
              <a:rPr kumimoji="1" lang="en-US" altLang="zh-CN" dirty="0"/>
              <a:t>(1d)</a:t>
            </a:r>
          </a:p>
          <a:p>
            <a:r>
              <a:rPr kumimoji="1" lang="en-US" altLang="zh-CN" dirty="0"/>
              <a:t>2.</a:t>
            </a:r>
            <a:r>
              <a:rPr kumimoji="1" lang="zh-CN" altLang="en-US" dirty="0"/>
              <a:t> 物体相对格子中心的偏移</a:t>
            </a:r>
            <a:r>
              <a:rPr kumimoji="1" lang="en-US" altLang="zh-CN" dirty="0"/>
              <a:t> (2d)</a:t>
            </a:r>
          </a:p>
          <a:p>
            <a:r>
              <a:rPr kumimoji="1" lang="en-US" altLang="zh-CN" dirty="0"/>
              <a:t>3.</a:t>
            </a:r>
            <a:r>
              <a:rPr kumimoji="1" lang="zh-CN" altLang="en-US" dirty="0"/>
              <a:t> 目标占据的大小（矩形近似</a:t>
            </a:r>
            <a:r>
              <a:rPr kumimoji="1" lang="en-US" altLang="zh-CN" dirty="0"/>
              <a:t>-2d</a:t>
            </a:r>
            <a:r>
              <a:rPr kumimoji="1" lang="zh-CN" altLang="en-US" dirty="0"/>
              <a:t>）</a:t>
            </a:r>
            <a:endParaRPr kumimoji="1" lang="en-US" altLang="zh-CN" dirty="0"/>
          </a:p>
          <a:p>
            <a:r>
              <a:rPr kumimoji="1" lang="en-US" altLang="zh-CN" dirty="0"/>
              <a:t>4.</a:t>
            </a:r>
            <a:r>
              <a:rPr kumimoji="1" lang="zh-CN" altLang="en-US" dirty="0"/>
              <a:t> 目标朝向</a:t>
            </a:r>
            <a:r>
              <a:rPr kumimoji="1" lang="en-US" altLang="zh-CN" dirty="0"/>
              <a:t>(1d)</a:t>
            </a:r>
          </a:p>
          <a:p>
            <a:r>
              <a:rPr kumimoji="1" lang="en-US" altLang="zh-CN" dirty="0"/>
              <a:t>5. </a:t>
            </a:r>
            <a:r>
              <a:rPr kumimoji="1" lang="zh-CN" altLang="en-US" dirty="0"/>
              <a:t>目标速度</a:t>
            </a:r>
            <a:r>
              <a:rPr kumimoji="1" lang="en-US" altLang="zh-CN" dirty="0"/>
              <a:t>(1d)</a:t>
            </a:r>
            <a:endParaRPr kumimoji="1" lang="zh-CN" altLang="en-US" dirty="0"/>
          </a:p>
        </p:txBody>
      </p:sp>
      <p:sp>
        <p:nvSpPr>
          <p:cNvPr id="260" name="文本框 259">
            <a:extLst>
              <a:ext uri="{FF2B5EF4-FFF2-40B4-BE49-F238E27FC236}">
                <a16:creationId xmlns:a16="http://schemas.microsoft.com/office/drawing/2014/main" id="{329440AC-5343-F83C-6DAA-3296FD090A4E}"/>
              </a:ext>
            </a:extLst>
          </p:cNvPr>
          <p:cNvSpPr txBox="1"/>
          <p:nvPr/>
        </p:nvSpPr>
        <p:spPr>
          <a:xfrm>
            <a:off x="106177" y="2805262"/>
            <a:ext cx="24972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安全相关的旗帜量：</a:t>
            </a:r>
            <a:endParaRPr kumimoji="1" lang="en-US" altLang="zh-CN" dirty="0"/>
          </a:p>
          <a:p>
            <a:r>
              <a:rPr kumimoji="1" lang="en-US" altLang="zh-CN" dirty="0"/>
              <a:t>1.</a:t>
            </a:r>
            <a:r>
              <a:rPr kumimoji="1" lang="zh-CN" altLang="en-US" dirty="0"/>
              <a:t> 车是否在路口</a:t>
            </a:r>
            <a:endParaRPr kumimoji="1" lang="en-US" altLang="zh-CN" dirty="0"/>
          </a:p>
          <a:p>
            <a:r>
              <a:rPr kumimoji="1" lang="en-US" altLang="zh-CN" dirty="0"/>
              <a:t>2.</a:t>
            </a:r>
            <a:r>
              <a:rPr kumimoji="1" lang="zh-CN" altLang="en-US" dirty="0"/>
              <a:t> 是否存在停车标志</a:t>
            </a:r>
            <a:endParaRPr kumimoji="1" lang="en-US" altLang="zh-CN" dirty="0"/>
          </a:p>
          <a:p>
            <a:r>
              <a:rPr kumimoji="1" lang="en-US" altLang="zh-CN" dirty="0"/>
              <a:t>3.</a:t>
            </a:r>
            <a:r>
              <a:rPr kumimoji="1" lang="zh-CN" altLang="en-US" dirty="0"/>
              <a:t> 信号灯状态</a:t>
            </a:r>
            <a:endParaRPr kumimoji="1" lang="en-US" altLang="zh-CN" dirty="0"/>
          </a:p>
        </p:txBody>
      </p:sp>
      <p:sp>
        <p:nvSpPr>
          <p:cNvPr id="264" name="文本框 263">
            <a:extLst>
              <a:ext uri="{FF2B5EF4-FFF2-40B4-BE49-F238E27FC236}">
                <a16:creationId xmlns:a16="http://schemas.microsoft.com/office/drawing/2014/main" id="{43421B06-6D05-80F5-2BEA-480E87DED598}"/>
              </a:ext>
            </a:extLst>
          </p:cNvPr>
          <p:cNvSpPr txBox="1"/>
          <p:nvPr/>
        </p:nvSpPr>
        <p:spPr>
          <a:xfrm>
            <a:off x="3508830" y="5125914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自车所在位置</a:t>
            </a:r>
          </a:p>
        </p:txBody>
      </p:sp>
      <p:sp>
        <p:nvSpPr>
          <p:cNvPr id="267" name="剪去对角的矩形 266">
            <a:extLst>
              <a:ext uri="{FF2B5EF4-FFF2-40B4-BE49-F238E27FC236}">
                <a16:creationId xmlns:a16="http://schemas.microsoft.com/office/drawing/2014/main" id="{9C1190FD-54DD-4D41-C303-1BDED00970B0}"/>
              </a:ext>
            </a:extLst>
          </p:cNvPr>
          <p:cNvSpPr/>
          <p:nvPr/>
        </p:nvSpPr>
        <p:spPr>
          <a:xfrm>
            <a:off x="208223" y="4005591"/>
            <a:ext cx="1712654" cy="526871"/>
          </a:xfrm>
          <a:prstGeom prst="snip2Diag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Classification  </a:t>
            </a:r>
            <a:endParaRPr kumimoji="1" lang="zh-CN" altLang="en-US" dirty="0"/>
          </a:p>
        </p:txBody>
      </p:sp>
      <p:sp>
        <p:nvSpPr>
          <p:cNvPr id="268" name="剪去对角的矩形 267">
            <a:extLst>
              <a:ext uri="{FF2B5EF4-FFF2-40B4-BE49-F238E27FC236}">
                <a16:creationId xmlns:a16="http://schemas.microsoft.com/office/drawing/2014/main" id="{76EB9959-7F47-1937-694A-1B7B037FD4F3}"/>
              </a:ext>
            </a:extLst>
          </p:cNvPr>
          <p:cNvSpPr/>
          <p:nvPr/>
        </p:nvSpPr>
        <p:spPr>
          <a:xfrm>
            <a:off x="4508446" y="1749501"/>
            <a:ext cx="1712654" cy="526871"/>
          </a:xfrm>
          <a:prstGeom prst="snip2Diag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Regression</a:t>
            </a:r>
            <a:endParaRPr kumimoji="1" lang="zh-CN" altLang="en-US" dirty="0"/>
          </a:p>
        </p:txBody>
      </p:sp>
      <p:sp>
        <p:nvSpPr>
          <p:cNvPr id="269" name="剪去对角的矩形 268">
            <a:extLst>
              <a:ext uri="{FF2B5EF4-FFF2-40B4-BE49-F238E27FC236}">
                <a16:creationId xmlns:a16="http://schemas.microsoft.com/office/drawing/2014/main" id="{46A18573-EC63-B0C1-4105-C7B532C43D78}"/>
              </a:ext>
            </a:extLst>
          </p:cNvPr>
          <p:cNvSpPr/>
          <p:nvPr/>
        </p:nvSpPr>
        <p:spPr>
          <a:xfrm>
            <a:off x="7802876" y="3273862"/>
            <a:ext cx="3103422" cy="350487"/>
          </a:xfrm>
          <a:prstGeom prst="snip2Diag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70" name="剪去对角的矩形 269">
            <a:extLst>
              <a:ext uri="{FF2B5EF4-FFF2-40B4-BE49-F238E27FC236}">
                <a16:creationId xmlns:a16="http://schemas.microsoft.com/office/drawing/2014/main" id="{D987A008-A81E-A0FE-0CF1-14E6A58E71C5}"/>
              </a:ext>
            </a:extLst>
          </p:cNvPr>
          <p:cNvSpPr/>
          <p:nvPr/>
        </p:nvSpPr>
        <p:spPr>
          <a:xfrm>
            <a:off x="7802876" y="3652304"/>
            <a:ext cx="1515691" cy="348011"/>
          </a:xfrm>
          <a:prstGeom prst="snip2Diag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71" name="文本框 270">
            <a:extLst>
              <a:ext uri="{FF2B5EF4-FFF2-40B4-BE49-F238E27FC236}">
                <a16:creationId xmlns:a16="http://schemas.microsoft.com/office/drawing/2014/main" id="{B9A60A73-8C79-94CF-674A-5E41B3E4294F}"/>
              </a:ext>
            </a:extLst>
          </p:cNvPr>
          <p:cNvSpPr txBox="1"/>
          <p:nvPr/>
        </p:nvSpPr>
        <p:spPr>
          <a:xfrm>
            <a:off x="6666219" y="5653150"/>
            <a:ext cx="295465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经典的机器学习两类问题。</a:t>
            </a:r>
            <a:endParaRPr kumimoji="1" lang="en-US" altLang="zh-CN" dirty="0"/>
          </a:p>
          <a:p>
            <a:r>
              <a:rPr kumimoji="1" lang="zh-CN" altLang="en-US" dirty="0"/>
              <a:t>回归问题用的 </a:t>
            </a:r>
            <a:r>
              <a:rPr kumimoji="1" lang="en-US" altLang="zh-CN" dirty="0">
                <a:solidFill>
                  <a:schemeClr val="accent5"/>
                </a:solidFill>
              </a:rPr>
              <a:t>L1Loss</a:t>
            </a:r>
            <a:r>
              <a:rPr kumimoji="1" lang="en-US" altLang="zh-CN" dirty="0"/>
              <a:t>;</a:t>
            </a:r>
          </a:p>
          <a:p>
            <a:r>
              <a:rPr kumimoji="1" lang="zh-CN" altLang="en-US" dirty="0"/>
              <a:t>分类问题用的 </a:t>
            </a:r>
            <a:r>
              <a:rPr kumimoji="1" lang="en-US" altLang="zh-CN" dirty="0" err="1">
                <a:solidFill>
                  <a:schemeClr val="accent4"/>
                </a:solidFill>
              </a:rPr>
              <a:t>EntropyLoss</a:t>
            </a:r>
            <a:r>
              <a:rPr kumimoji="1" lang="en-US" altLang="zh-CN" dirty="0"/>
              <a:t>;</a:t>
            </a:r>
          </a:p>
          <a:p>
            <a:r>
              <a:rPr kumimoji="1" lang="zh-CN" altLang="en-US" dirty="0"/>
              <a:t>都是相当基础的</a:t>
            </a:r>
            <a:r>
              <a:rPr kumimoji="1" lang="en-US" altLang="zh-CN" dirty="0"/>
              <a:t>Loss</a:t>
            </a:r>
            <a:r>
              <a:rPr kumimoji="1" lang="zh-CN" altLang="en-US" dirty="0"/>
              <a:t>计算。</a:t>
            </a:r>
          </a:p>
        </p:txBody>
      </p:sp>
      <p:pic>
        <p:nvPicPr>
          <p:cNvPr id="272" name="图片 271">
            <a:extLst>
              <a:ext uri="{FF2B5EF4-FFF2-40B4-BE49-F238E27FC236}">
                <a16:creationId xmlns:a16="http://schemas.microsoft.com/office/drawing/2014/main" id="{0FC26545-FA40-6F58-668C-6F1A36B2692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9418" b="26701"/>
          <a:stretch>
            <a:fillRect/>
          </a:stretch>
        </p:blipFill>
        <p:spPr>
          <a:xfrm>
            <a:off x="9595986" y="6336686"/>
            <a:ext cx="2372725" cy="418544"/>
          </a:xfrm>
          <a:prstGeom prst="rect">
            <a:avLst/>
          </a:prstGeom>
          <a:ln w="38100">
            <a:solidFill>
              <a:schemeClr val="accent4"/>
            </a:solidFill>
          </a:ln>
        </p:spPr>
      </p:pic>
      <p:pic>
        <p:nvPicPr>
          <p:cNvPr id="273" name="图片 272">
            <a:extLst>
              <a:ext uri="{FF2B5EF4-FFF2-40B4-BE49-F238E27FC236}">
                <a16:creationId xmlns:a16="http://schemas.microsoft.com/office/drawing/2014/main" id="{48F3A0F4-5E52-1729-1390-5B1539610B5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18821" b="15267"/>
          <a:stretch>
            <a:fillRect/>
          </a:stretch>
        </p:blipFill>
        <p:spPr>
          <a:xfrm>
            <a:off x="9586670" y="5728662"/>
            <a:ext cx="2565400" cy="418544"/>
          </a:xfrm>
          <a:prstGeom prst="rect">
            <a:avLst/>
          </a:prstGeom>
          <a:ln w="38100">
            <a:solidFill>
              <a:schemeClr val="accent5"/>
            </a:solidFill>
          </a:ln>
        </p:spPr>
      </p:pic>
      <p:sp>
        <p:nvSpPr>
          <p:cNvPr id="2" name="圆角矩形 1">
            <a:extLst>
              <a:ext uri="{FF2B5EF4-FFF2-40B4-BE49-F238E27FC236}">
                <a16:creationId xmlns:a16="http://schemas.microsoft.com/office/drawing/2014/main" id="{98478335-FE8C-D852-4E80-B2D0E20201D9}"/>
              </a:ext>
            </a:extLst>
          </p:cNvPr>
          <p:cNvSpPr/>
          <p:nvPr/>
        </p:nvSpPr>
        <p:spPr>
          <a:xfrm>
            <a:off x="106177" y="600788"/>
            <a:ext cx="6254866" cy="5050761"/>
          </a:xfrm>
          <a:prstGeom prst="roundRect">
            <a:avLst>
              <a:gd name="adj" fmla="val 2467"/>
            </a:avLst>
          </a:prstGeom>
          <a:noFill/>
          <a:ln w="57150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9C1EDD2-7CD7-E16C-4531-7CCE06C79106}"/>
              </a:ext>
            </a:extLst>
          </p:cNvPr>
          <p:cNvSpPr txBox="1"/>
          <p:nvPr/>
        </p:nvSpPr>
        <p:spPr>
          <a:xfrm>
            <a:off x="106177" y="5487751"/>
            <a:ext cx="6254866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 err="1"/>
              <a:t>Interfuser</a:t>
            </a:r>
            <a:r>
              <a:rPr kumimoji="1" lang="zh-CN" altLang="en-US" dirty="0"/>
              <a:t> 最终输出数据一览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0BAD22C-EDD3-0D49-2E5E-69CBA1765BB7}"/>
              </a:ext>
            </a:extLst>
          </p:cNvPr>
          <p:cNvSpPr txBox="1"/>
          <p:nvPr/>
        </p:nvSpPr>
        <p:spPr>
          <a:xfrm>
            <a:off x="82047" y="6087749"/>
            <a:ext cx="6622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针对多目标优化问题，根据输出反找</a:t>
            </a:r>
            <a:r>
              <a:rPr kumimoji="1" lang="en-US" altLang="zh-CN" dirty="0"/>
              <a:t>Loss</a:t>
            </a:r>
            <a:r>
              <a:rPr kumimoji="1" lang="zh-CN" altLang="en-US" dirty="0"/>
              <a:t>是一个很有用的思路。</a:t>
            </a:r>
          </a:p>
        </p:txBody>
      </p:sp>
      <p:cxnSp>
        <p:nvCxnSpPr>
          <p:cNvPr id="7" name="直线箭头连接符 6">
            <a:extLst>
              <a:ext uri="{FF2B5EF4-FFF2-40B4-BE49-F238E27FC236}">
                <a16:creationId xmlns:a16="http://schemas.microsoft.com/office/drawing/2014/main" id="{8DF64D2F-9A79-7236-7577-C541E9DC0F54}"/>
              </a:ext>
            </a:extLst>
          </p:cNvPr>
          <p:cNvCxnSpPr>
            <a:stCxn id="3" idx="2"/>
          </p:cNvCxnSpPr>
          <p:nvPr/>
        </p:nvCxnSpPr>
        <p:spPr>
          <a:xfrm>
            <a:off x="3233610" y="5857083"/>
            <a:ext cx="0" cy="290123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肘形连接符 8">
            <a:extLst>
              <a:ext uri="{FF2B5EF4-FFF2-40B4-BE49-F238E27FC236}">
                <a16:creationId xmlns:a16="http://schemas.microsoft.com/office/drawing/2014/main" id="{C908C036-764E-7B25-632E-EC2653868238}"/>
              </a:ext>
            </a:extLst>
          </p:cNvPr>
          <p:cNvCxnSpPr>
            <a:cxnSpLocks/>
          </p:cNvCxnSpPr>
          <p:nvPr/>
        </p:nvCxnSpPr>
        <p:spPr>
          <a:xfrm rot="16200000" flipH="1">
            <a:off x="4769533" y="4936511"/>
            <a:ext cx="239316" cy="3311162"/>
          </a:xfrm>
          <a:prstGeom prst="bentConnector2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79870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E0BA4B-5325-AE82-24A6-1F7DA82660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框 14">
            <a:extLst>
              <a:ext uri="{FF2B5EF4-FFF2-40B4-BE49-F238E27FC236}">
                <a16:creationId xmlns:a16="http://schemas.microsoft.com/office/drawing/2014/main" id="{25CC2918-35D4-2093-F4B3-7CB9D8C07155}"/>
              </a:ext>
            </a:extLst>
          </p:cNvPr>
          <p:cNvSpPr txBox="1"/>
          <p:nvPr/>
        </p:nvSpPr>
        <p:spPr>
          <a:xfrm>
            <a:off x="0" y="0"/>
            <a:ext cx="60067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262626"/>
                </a:solidFill>
                <a:latin typeface="-apple-system"/>
              </a:rPr>
              <a:t>三、</a:t>
            </a:r>
            <a:r>
              <a:rPr lang="en-US" altLang="zh-CN" sz="2800" b="1" dirty="0">
                <a:solidFill>
                  <a:srgbClr val="262626"/>
                </a:solidFill>
                <a:latin typeface="-apple-system"/>
              </a:rPr>
              <a:t>Loss</a:t>
            </a:r>
            <a:r>
              <a:rPr lang="zh-CN" altLang="en-US" sz="2800" b="1" dirty="0">
                <a:solidFill>
                  <a:srgbClr val="262626"/>
                </a:solidFill>
                <a:latin typeface="-apple-system"/>
              </a:rPr>
              <a:t> </a:t>
            </a:r>
            <a:r>
              <a:rPr lang="en-US" altLang="zh-CN" sz="2800" b="1" dirty="0">
                <a:solidFill>
                  <a:srgbClr val="262626"/>
                </a:solidFill>
                <a:latin typeface="-apple-system"/>
              </a:rPr>
              <a:t>Function</a:t>
            </a:r>
            <a:r>
              <a:rPr lang="zh-CN" altLang="en-US" sz="2800" b="1" dirty="0">
                <a:solidFill>
                  <a:srgbClr val="262626"/>
                </a:solidFill>
                <a:latin typeface="-apple-system"/>
              </a:rPr>
              <a:t> </a:t>
            </a:r>
            <a:r>
              <a:rPr lang="en-US" altLang="zh-CN" sz="2800" b="1" dirty="0">
                <a:solidFill>
                  <a:srgbClr val="262626"/>
                </a:solidFill>
                <a:latin typeface="-apple-system"/>
              </a:rPr>
              <a:t>Design</a:t>
            </a:r>
            <a:r>
              <a:rPr lang="zh-CN" altLang="en-US" sz="2800" b="1" dirty="0">
                <a:solidFill>
                  <a:srgbClr val="262626"/>
                </a:solidFill>
                <a:latin typeface="-apple-system"/>
              </a:rPr>
              <a:t> </a:t>
            </a:r>
            <a:r>
              <a:rPr lang="en-US" altLang="zh-CN" sz="2800" b="1" dirty="0">
                <a:solidFill>
                  <a:srgbClr val="262626"/>
                </a:solidFill>
                <a:latin typeface="-apple-system"/>
              </a:rPr>
              <a:t>–</a:t>
            </a:r>
            <a:r>
              <a:rPr lang="zh-CN" altLang="en-US" sz="2800" b="1" dirty="0">
                <a:solidFill>
                  <a:srgbClr val="262626"/>
                </a:solidFill>
                <a:latin typeface="-apple-system"/>
              </a:rPr>
              <a:t> </a:t>
            </a:r>
            <a:r>
              <a:rPr lang="en-US" altLang="zh-CN" sz="2800" b="1" dirty="0">
                <a:solidFill>
                  <a:srgbClr val="262626"/>
                </a:solidFill>
                <a:latin typeface="-apple-system"/>
              </a:rPr>
              <a:t>MTVL1Loss</a:t>
            </a:r>
            <a:endParaRPr lang="zh-CN" altLang="en-US" sz="2800" dirty="0">
              <a:solidFill>
                <a:srgbClr val="262626"/>
              </a:solidFill>
              <a:latin typeface="-apple-system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96E5028C-A766-7087-7B00-276329A14B28}"/>
                  </a:ext>
                </a:extLst>
              </p:cNvPr>
              <p:cNvSpPr txBox="1"/>
              <p:nvPr/>
            </p:nvSpPr>
            <p:spPr>
              <a:xfrm>
                <a:off x="-184609" y="1085917"/>
                <a:ext cx="6155870" cy="140737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7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zh-CN" altLang="en-US">
                                    <a:latin typeface="Cambria Math" panose="02040503050406030204" pitchFamily="18" charset="0"/>
                                  </a:rPr>
                                  <m:t>0.25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0.73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0.68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0.42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0.27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1.81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5.2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0.0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05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0.11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0.92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0.56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0.41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2.60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3.4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0.92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0.54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0.18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0.77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0.35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2.99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12.8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0.0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0.89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0.77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0.13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0.93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1.50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8.2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96E5028C-A766-7087-7B00-276329A14B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84609" y="1085917"/>
                <a:ext cx="6155870" cy="1407373"/>
              </a:xfrm>
              <a:prstGeom prst="rect">
                <a:avLst/>
              </a:prstGeom>
              <a:blipFill>
                <a:blip r:embed="rId3"/>
                <a:stretch>
                  <a:fillRect b="-8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80C7EB2D-37F2-1827-DB16-8FA058A4D83C}"/>
              </a:ext>
            </a:extLst>
          </p:cNvPr>
          <p:cNvSpPr txBox="1"/>
          <p:nvPr/>
        </p:nvSpPr>
        <p:spPr>
          <a:xfrm>
            <a:off x="355226" y="716585"/>
            <a:ext cx="1107996" cy="36933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kumimoji="1" lang="zh-CN" altLang="en-US" dirty="0"/>
              <a:t>存在概率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171BCCF-E5C2-3CAE-0FDD-AF04AF71239A}"/>
              </a:ext>
            </a:extLst>
          </p:cNvPr>
          <p:cNvSpPr txBox="1"/>
          <p:nvPr/>
        </p:nvSpPr>
        <p:spPr>
          <a:xfrm>
            <a:off x="1935617" y="725334"/>
            <a:ext cx="1986441" cy="369332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kumimoji="1" lang="zh-CN" altLang="en-US" dirty="0"/>
              <a:t>中间的</a:t>
            </a:r>
            <a:r>
              <a:rPr kumimoji="1" lang="en-US" altLang="zh-CN" dirty="0"/>
              <a:t>5</a:t>
            </a:r>
            <a:r>
              <a:rPr kumimoji="1" lang="zh-CN" altLang="en-US" dirty="0"/>
              <a:t>维度信息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623FC94-2EB9-7513-8412-1A453566219D}"/>
              </a:ext>
            </a:extLst>
          </p:cNvPr>
          <p:cNvSpPr txBox="1"/>
          <p:nvPr/>
        </p:nvSpPr>
        <p:spPr>
          <a:xfrm>
            <a:off x="4394453" y="716585"/>
            <a:ext cx="1107996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zh-CN" altLang="en-US" dirty="0"/>
              <a:t>车辆速度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EC843F9-4A2A-2FA1-AD11-43340D9F016D}"/>
              </a:ext>
            </a:extLst>
          </p:cNvPr>
          <p:cNvSpPr/>
          <p:nvPr/>
        </p:nvSpPr>
        <p:spPr>
          <a:xfrm>
            <a:off x="1354764" y="1176603"/>
            <a:ext cx="3102109" cy="190559"/>
          </a:xfrm>
          <a:prstGeom prst="rect">
            <a:avLst/>
          </a:prstGeom>
          <a:solidFill>
            <a:schemeClr val="accent4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30F4348-C7B1-7336-7A02-C5041540299A}"/>
              </a:ext>
            </a:extLst>
          </p:cNvPr>
          <p:cNvSpPr/>
          <p:nvPr/>
        </p:nvSpPr>
        <p:spPr>
          <a:xfrm>
            <a:off x="4694248" y="1159101"/>
            <a:ext cx="419290" cy="208061"/>
          </a:xfrm>
          <a:prstGeom prst="rect">
            <a:avLst/>
          </a:prstGeom>
          <a:solidFill>
            <a:schemeClr val="accent2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856D3E95-372C-EEC5-C8D5-84364B55CA7A}"/>
                  </a:ext>
                </a:extLst>
              </p:cNvPr>
              <p:cNvSpPr txBox="1"/>
              <p:nvPr/>
            </p:nvSpPr>
            <p:spPr>
              <a:xfrm>
                <a:off x="5974844" y="1003981"/>
                <a:ext cx="6169980" cy="140737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7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zh-CN" altLang="en-US">
                                    <a:latin typeface="Cambria Math" panose="02040503050406030204" pitchFamily="18" charset="0"/>
                                  </a:rPr>
                                  <m:t>0.28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0.70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0.66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0.45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0.29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1.75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5.3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0.10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0.13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0.90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0.59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0.39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2.55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3.1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0.88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0.57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0.20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0.74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0.38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3.05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12.5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b="0" i="0" smtClean="0">
                                    <a:latin typeface="Cambria Math" panose="02040503050406030204" pitchFamily="18" charset="0"/>
                                  </a:rPr>
                                  <m:t>0.21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0.93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0.75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0.11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0.90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1.58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8.0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856D3E95-372C-EEC5-C8D5-84364B55CA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4844" y="1003981"/>
                <a:ext cx="6169980" cy="140737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矩形 11">
            <a:extLst>
              <a:ext uri="{FF2B5EF4-FFF2-40B4-BE49-F238E27FC236}">
                <a16:creationId xmlns:a16="http://schemas.microsoft.com/office/drawing/2014/main" id="{618EA782-8B03-6C44-37CB-D2D8A68F4DEA}"/>
              </a:ext>
            </a:extLst>
          </p:cNvPr>
          <p:cNvSpPr/>
          <p:nvPr/>
        </p:nvSpPr>
        <p:spPr>
          <a:xfrm>
            <a:off x="6784999" y="1085917"/>
            <a:ext cx="612321" cy="1257788"/>
          </a:xfrm>
          <a:prstGeom prst="rect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4B4F0FDD-CAD0-3F1A-1040-9EC4B1093A2F}"/>
              </a:ext>
            </a:extLst>
          </p:cNvPr>
          <p:cNvSpPr/>
          <p:nvPr/>
        </p:nvSpPr>
        <p:spPr>
          <a:xfrm>
            <a:off x="7507271" y="1085918"/>
            <a:ext cx="3119582" cy="192468"/>
          </a:xfrm>
          <a:prstGeom prst="rect">
            <a:avLst/>
          </a:prstGeom>
          <a:solidFill>
            <a:schemeClr val="accent4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A80B0A44-5583-3868-755F-5653CA8DFED1}"/>
              </a:ext>
            </a:extLst>
          </p:cNvPr>
          <p:cNvSpPr/>
          <p:nvPr/>
        </p:nvSpPr>
        <p:spPr>
          <a:xfrm>
            <a:off x="1354763" y="1694324"/>
            <a:ext cx="3102109" cy="190559"/>
          </a:xfrm>
          <a:prstGeom prst="rect">
            <a:avLst/>
          </a:prstGeom>
          <a:solidFill>
            <a:schemeClr val="accent4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838D0354-086A-BD81-4E73-C9E59D5C6F93}"/>
              </a:ext>
            </a:extLst>
          </p:cNvPr>
          <p:cNvSpPr/>
          <p:nvPr/>
        </p:nvSpPr>
        <p:spPr>
          <a:xfrm>
            <a:off x="7516007" y="1611906"/>
            <a:ext cx="3119582" cy="192468"/>
          </a:xfrm>
          <a:prstGeom prst="rect">
            <a:avLst/>
          </a:prstGeom>
          <a:solidFill>
            <a:schemeClr val="accent4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B2E5FCAA-D925-9390-6BE2-37FAA2FF4948}"/>
              </a:ext>
            </a:extLst>
          </p:cNvPr>
          <p:cNvSpPr/>
          <p:nvPr/>
        </p:nvSpPr>
        <p:spPr>
          <a:xfrm>
            <a:off x="4713249" y="1685572"/>
            <a:ext cx="419290" cy="208061"/>
          </a:xfrm>
          <a:prstGeom prst="rect">
            <a:avLst/>
          </a:prstGeom>
          <a:solidFill>
            <a:schemeClr val="accent2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FB228F5C-899F-1FC9-AF37-1BAAEB63612A}"/>
              </a:ext>
            </a:extLst>
          </p:cNvPr>
          <p:cNvSpPr/>
          <p:nvPr/>
        </p:nvSpPr>
        <p:spPr>
          <a:xfrm>
            <a:off x="10818189" y="1079599"/>
            <a:ext cx="419290" cy="208061"/>
          </a:xfrm>
          <a:prstGeom prst="rect">
            <a:avLst/>
          </a:prstGeom>
          <a:solidFill>
            <a:schemeClr val="accent2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3296283D-ACC7-9EE0-F16B-0469E867B881}"/>
              </a:ext>
            </a:extLst>
          </p:cNvPr>
          <p:cNvSpPr/>
          <p:nvPr/>
        </p:nvSpPr>
        <p:spPr>
          <a:xfrm>
            <a:off x="10837190" y="1606070"/>
            <a:ext cx="419290" cy="208061"/>
          </a:xfrm>
          <a:prstGeom prst="rect">
            <a:avLst/>
          </a:prstGeom>
          <a:solidFill>
            <a:schemeClr val="accent2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F817B2AE-C1D2-B1BF-620E-BD3A61EB1FED}"/>
              </a:ext>
            </a:extLst>
          </p:cNvPr>
          <p:cNvSpPr txBox="1"/>
          <p:nvPr/>
        </p:nvSpPr>
        <p:spPr>
          <a:xfrm>
            <a:off x="2200805" y="2434247"/>
            <a:ext cx="2256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/>
              <a:t>target ( </a:t>
            </a:r>
            <a:r>
              <a:rPr kumimoji="1" lang="en-US" altLang="zh-CN" b="1" dirty="0" err="1"/>
              <a:t>groud</a:t>
            </a:r>
            <a:r>
              <a:rPr kumimoji="1" lang="en-US" altLang="zh-CN" b="1" dirty="0"/>
              <a:t> truth)</a:t>
            </a:r>
            <a:endParaRPr kumimoji="1" lang="zh-CN" altLang="en-US" b="1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3A9A039C-C24D-4E59-F302-FFC231081B9A}"/>
              </a:ext>
            </a:extLst>
          </p:cNvPr>
          <p:cNvSpPr txBox="1"/>
          <p:nvPr/>
        </p:nvSpPr>
        <p:spPr>
          <a:xfrm>
            <a:off x="8228371" y="2434247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/>
              <a:t>output</a:t>
            </a:r>
            <a:endParaRPr kumimoji="1" lang="zh-CN" altLang="en-US" b="1" dirty="0"/>
          </a:p>
        </p:txBody>
      </p:sp>
      <p:cxnSp>
        <p:nvCxnSpPr>
          <p:cNvPr id="26" name="肘形连接符 25">
            <a:extLst>
              <a:ext uri="{FF2B5EF4-FFF2-40B4-BE49-F238E27FC236}">
                <a16:creationId xmlns:a16="http://schemas.microsoft.com/office/drawing/2014/main" id="{DEEB4BC0-3A51-4739-B517-DE1E8396A63C}"/>
              </a:ext>
            </a:extLst>
          </p:cNvPr>
          <p:cNvCxnSpPr>
            <a:cxnSpLocks/>
            <a:endCxn id="12" idx="2"/>
          </p:cNvCxnSpPr>
          <p:nvPr/>
        </p:nvCxnSpPr>
        <p:spPr>
          <a:xfrm rot="5400000" flipH="1" flipV="1">
            <a:off x="3981834" y="-678825"/>
            <a:ext cx="86796" cy="6131856"/>
          </a:xfrm>
          <a:prstGeom prst="bentConnector3">
            <a:avLst>
              <a:gd name="adj1" fmla="val -539535"/>
            </a:avLst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31" name="圆角矩形 30">
            <a:extLst>
              <a:ext uri="{FF2B5EF4-FFF2-40B4-BE49-F238E27FC236}">
                <a16:creationId xmlns:a16="http://schemas.microsoft.com/office/drawing/2014/main" id="{DCAC76EF-0444-24AE-F204-B1B95167E352}"/>
              </a:ext>
            </a:extLst>
          </p:cNvPr>
          <p:cNvSpPr/>
          <p:nvPr/>
        </p:nvSpPr>
        <p:spPr>
          <a:xfrm>
            <a:off x="701063" y="1149215"/>
            <a:ext cx="539026" cy="272072"/>
          </a:xfrm>
          <a:prstGeom prst="round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" name="圆角矩形 31">
            <a:extLst>
              <a:ext uri="{FF2B5EF4-FFF2-40B4-BE49-F238E27FC236}">
                <a16:creationId xmlns:a16="http://schemas.microsoft.com/office/drawing/2014/main" id="{251EA36C-9ECB-881B-FD32-B2FB279871D8}"/>
              </a:ext>
            </a:extLst>
          </p:cNvPr>
          <p:cNvSpPr/>
          <p:nvPr/>
        </p:nvSpPr>
        <p:spPr>
          <a:xfrm>
            <a:off x="687549" y="1668338"/>
            <a:ext cx="539026" cy="272072"/>
          </a:xfrm>
          <a:prstGeom prst="round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38" name="图形 37">
            <a:extLst>
              <a:ext uri="{FF2B5EF4-FFF2-40B4-BE49-F238E27FC236}">
                <a16:creationId xmlns:a16="http://schemas.microsoft.com/office/drawing/2014/main" id="{3E1F485B-6230-77D8-E59A-23B160DA72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952750" y="2452272"/>
            <a:ext cx="6286500" cy="266700"/>
          </a:xfrm>
          <a:prstGeom prst="rect">
            <a:avLst/>
          </a:prstGeom>
        </p:spPr>
      </p:pic>
      <p:pic>
        <p:nvPicPr>
          <p:cNvPr id="40" name="图片 39">
            <a:extLst>
              <a:ext uri="{FF2B5EF4-FFF2-40B4-BE49-F238E27FC236}">
                <a16:creationId xmlns:a16="http://schemas.microsoft.com/office/drawing/2014/main" id="{52402F9B-BC2A-EC4E-2BD3-57974FCF475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82" y="3896105"/>
            <a:ext cx="12055442" cy="503055"/>
          </a:xfrm>
          <a:prstGeom prst="rect">
            <a:avLst/>
          </a:prstGeom>
        </p:spPr>
      </p:pic>
      <p:cxnSp>
        <p:nvCxnSpPr>
          <p:cNvPr id="42" name="肘形连接符 41">
            <a:extLst>
              <a:ext uri="{FF2B5EF4-FFF2-40B4-BE49-F238E27FC236}">
                <a16:creationId xmlns:a16="http://schemas.microsoft.com/office/drawing/2014/main" id="{F85D677B-F674-160B-8898-2774CEC51922}"/>
              </a:ext>
            </a:extLst>
          </p:cNvPr>
          <p:cNvCxnSpPr>
            <a:cxnSpLocks/>
            <a:stCxn id="16" idx="2"/>
            <a:endCxn id="18" idx="2"/>
          </p:cNvCxnSpPr>
          <p:nvPr/>
        </p:nvCxnSpPr>
        <p:spPr>
          <a:xfrm rot="5400000" flipH="1" flipV="1">
            <a:off x="5950553" y="-1240361"/>
            <a:ext cx="80509" cy="6169980"/>
          </a:xfrm>
          <a:prstGeom prst="bentConnector3">
            <a:avLst>
              <a:gd name="adj1" fmla="val -1849773"/>
            </a:avLst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52" name="肘形连接符 51">
            <a:extLst>
              <a:ext uri="{FF2B5EF4-FFF2-40B4-BE49-F238E27FC236}">
                <a16:creationId xmlns:a16="http://schemas.microsoft.com/office/drawing/2014/main" id="{4DF9407E-8260-4E6E-48F2-2383862DECEF}"/>
              </a:ext>
            </a:extLst>
          </p:cNvPr>
          <p:cNvCxnSpPr>
            <a:stCxn id="19" idx="2"/>
            <a:endCxn id="22" idx="2"/>
          </p:cNvCxnSpPr>
          <p:nvPr/>
        </p:nvCxnSpPr>
        <p:spPr>
          <a:xfrm rot="5400000" flipH="1" flipV="1">
            <a:off x="7945113" y="-1208089"/>
            <a:ext cx="79502" cy="6123941"/>
          </a:xfrm>
          <a:prstGeom prst="bentConnector3">
            <a:avLst>
              <a:gd name="adj1" fmla="val -2409199"/>
            </a:avLst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9" name="圆角矩形 58">
            <a:extLst>
              <a:ext uri="{FF2B5EF4-FFF2-40B4-BE49-F238E27FC236}">
                <a16:creationId xmlns:a16="http://schemas.microsoft.com/office/drawing/2014/main" id="{8AA7F8CF-BC77-5D39-2DB8-FF867BD54D6D}"/>
              </a:ext>
            </a:extLst>
          </p:cNvPr>
          <p:cNvSpPr/>
          <p:nvPr/>
        </p:nvSpPr>
        <p:spPr>
          <a:xfrm>
            <a:off x="2535263" y="3978041"/>
            <a:ext cx="1317645" cy="356617"/>
          </a:xfrm>
          <a:prstGeom prst="round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0" name="圆角矩形 59">
            <a:extLst>
              <a:ext uri="{FF2B5EF4-FFF2-40B4-BE49-F238E27FC236}">
                <a16:creationId xmlns:a16="http://schemas.microsoft.com/office/drawing/2014/main" id="{F2114DEA-60A0-3C39-5033-A11BF351618C}"/>
              </a:ext>
            </a:extLst>
          </p:cNvPr>
          <p:cNvSpPr/>
          <p:nvPr/>
        </p:nvSpPr>
        <p:spPr>
          <a:xfrm>
            <a:off x="2494416" y="5167242"/>
            <a:ext cx="1251961" cy="278473"/>
          </a:xfrm>
          <a:prstGeom prst="round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1" name="圆角矩形 60">
            <a:extLst>
              <a:ext uri="{FF2B5EF4-FFF2-40B4-BE49-F238E27FC236}">
                <a16:creationId xmlns:a16="http://schemas.microsoft.com/office/drawing/2014/main" id="{CD59E245-2617-FEF0-1F79-04F4A4068251}"/>
              </a:ext>
            </a:extLst>
          </p:cNvPr>
          <p:cNvSpPr/>
          <p:nvPr/>
        </p:nvSpPr>
        <p:spPr>
          <a:xfrm>
            <a:off x="2377510" y="5834288"/>
            <a:ext cx="1251751" cy="294387"/>
          </a:xfrm>
          <a:prstGeom prst="round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63" name="图片 62">
            <a:extLst>
              <a:ext uri="{FF2B5EF4-FFF2-40B4-BE49-F238E27FC236}">
                <a16:creationId xmlns:a16="http://schemas.microsoft.com/office/drawing/2014/main" id="{81F09EC1-C1AF-4AEA-78AC-FA0298FB541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31749"/>
            <a:ext cx="9621968" cy="836906"/>
          </a:xfrm>
          <a:prstGeom prst="rect">
            <a:avLst/>
          </a:prstGeom>
        </p:spPr>
      </p:pic>
      <p:pic>
        <p:nvPicPr>
          <p:cNvPr id="65" name="图片 64">
            <a:extLst>
              <a:ext uri="{FF2B5EF4-FFF2-40B4-BE49-F238E27FC236}">
                <a16:creationId xmlns:a16="http://schemas.microsoft.com/office/drawing/2014/main" id="{3928C4EA-20A6-624D-4296-21A9482C574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48789"/>
            <a:ext cx="9852440" cy="836906"/>
          </a:xfrm>
          <a:prstGeom prst="rect">
            <a:avLst/>
          </a:prstGeom>
        </p:spPr>
      </p:pic>
      <p:sp>
        <p:nvSpPr>
          <p:cNvPr id="68" name="文本框 67">
            <a:extLst>
              <a:ext uri="{FF2B5EF4-FFF2-40B4-BE49-F238E27FC236}">
                <a16:creationId xmlns:a16="http://schemas.microsoft.com/office/drawing/2014/main" id="{7C95A00F-F47F-4797-E0A5-D952FA6C5103}"/>
              </a:ext>
            </a:extLst>
          </p:cNvPr>
          <p:cNvSpPr txBox="1"/>
          <p:nvPr/>
        </p:nvSpPr>
        <p:spPr>
          <a:xfrm>
            <a:off x="5502449" y="2705877"/>
            <a:ext cx="73609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chemeClr val="accent5"/>
                </a:solidFill>
              </a:rPr>
              <a:t>Loss1</a:t>
            </a:r>
            <a:endParaRPr kumimoji="1" lang="zh-CN" altLang="en-US" dirty="0">
              <a:solidFill>
                <a:schemeClr val="accent5"/>
              </a:solidFill>
            </a:endParaRPr>
          </a:p>
        </p:txBody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5BFCCC11-BA5F-4DA3-7B8B-B68E28E843A0}"/>
              </a:ext>
            </a:extLst>
          </p:cNvPr>
          <p:cNvSpPr txBox="1"/>
          <p:nvPr/>
        </p:nvSpPr>
        <p:spPr>
          <a:xfrm>
            <a:off x="7091159" y="3161744"/>
            <a:ext cx="73609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Loss2</a:t>
            </a:r>
            <a:endParaRPr kumimoji="1" lang="zh-CN" alt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72DDCFC4-7396-6EF3-7147-CA5991C855D6}"/>
              </a:ext>
            </a:extLst>
          </p:cNvPr>
          <p:cNvSpPr txBox="1"/>
          <p:nvPr/>
        </p:nvSpPr>
        <p:spPr>
          <a:xfrm>
            <a:off x="9075798" y="3606589"/>
            <a:ext cx="73609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Loss3</a:t>
            </a:r>
            <a:endParaRPr kumimoji="1" lang="zh-CN" altLang="en-US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91D7321C-C075-936E-7AA0-A6160ACA0DDF}"/>
              </a:ext>
            </a:extLst>
          </p:cNvPr>
          <p:cNvSpPr txBox="1"/>
          <p:nvPr/>
        </p:nvSpPr>
        <p:spPr>
          <a:xfrm>
            <a:off x="171504" y="4402708"/>
            <a:ext cx="92406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将 </a:t>
            </a:r>
            <a:r>
              <a:rPr kumimoji="1" lang="en-US" altLang="zh-CN" dirty="0"/>
              <a:t>Target</a:t>
            </a:r>
            <a:r>
              <a:rPr kumimoji="1" lang="zh-CN" altLang="en-US" dirty="0"/>
              <a:t> 中</a:t>
            </a:r>
            <a:r>
              <a:rPr kumimoji="1" lang="zh-CN" altLang="en-US" dirty="0">
                <a:solidFill>
                  <a:schemeClr val="accent5"/>
                </a:solidFill>
              </a:rPr>
              <a:t>位置为</a:t>
            </a:r>
            <a:r>
              <a:rPr kumimoji="1" lang="en-US" altLang="zh-CN" dirty="0">
                <a:solidFill>
                  <a:schemeClr val="accent5"/>
                </a:solidFill>
              </a:rPr>
              <a:t>(</a:t>
            </a:r>
            <a:r>
              <a:rPr kumimoji="1" lang="en-US" altLang="zh-CN" dirty="0" err="1">
                <a:solidFill>
                  <a:schemeClr val="accent5"/>
                </a:solidFill>
              </a:rPr>
              <a:t>i</a:t>
            </a:r>
            <a:r>
              <a:rPr kumimoji="1" lang="en-US" altLang="zh-CN" dirty="0">
                <a:solidFill>
                  <a:schemeClr val="accent5"/>
                </a:solidFill>
              </a:rPr>
              <a:t>, j) </a:t>
            </a:r>
            <a:r>
              <a:rPr kumimoji="1" lang="zh-CN" altLang="en-US" dirty="0">
                <a:solidFill>
                  <a:schemeClr val="accent5"/>
                </a:solidFill>
              </a:rPr>
              <a:t>的第</a:t>
            </a:r>
            <a:r>
              <a:rPr kumimoji="1" lang="en-US" altLang="zh-CN" dirty="0">
                <a:solidFill>
                  <a:schemeClr val="accent5"/>
                </a:solidFill>
              </a:rPr>
              <a:t>0</a:t>
            </a:r>
            <a:r>
              <a:rPr kumimoji="1" lang="zh-CN" altLang="en-US" dirty="0">
                <a:solidFill>
                  <a:schemeClr val="accent5"/>
                </a:solidFill>
              </a:rPr>
              <a:t>列大于</a:t>
            </a:r>
            <a:r>
              <a:rPr kumimoji="1" lang="en-US" altLang="zh-CN" dirty="0">
                <a:solidFill>
                  <a:schemeClr val="accent5"/>
                </a:solidFill>
              </a:rPr>
              <a:t>0.01</a:t>
            </a:r>
            <a:r>
              <a:rPr kumimoji="1" lang="zh-CN" altLang="en-US" dirty="0"/>
              <a:t>的数据拿出来和同位置的 </a:t>
            </a:r>
            <a:r>
              <a:rPr kumimoji="1" lang="en-US" altLang="zh-CN" dirty="0"/>
              <a:t>Output</a:t>
            </a:r>
            <a:r>
              <a:rPr kumimoji="1" lang="zh-CN" altLang="en-US" dirty="0"/>
              <a:t> 数据做 </a:t>
            </a:r>
            <a:r>
              <a:rPr kumimoji="1" lang="en-US" altLang="zh-CN" dirty="0"/>
              <a:t>L1</a:t>
            </a:r>
            <a:r>
              <a:rPr kumimoji="1" lang="zh-CN" altLang="en-US" dirty="0"/>
              <a:t> 运算</a:t>
            </a:r>
            <a:r>
              <a:rPr kumimoji="1" lang="en-US" altLang="zh-CN" dirty="0"/>
              <a:t> </a:t>
            </a:r>
            <a:endParaRPr kumimoji="1" lang="zh-CN" altLang="en-US" dirty="0"/>
          </a:p>
        </p:txBody>
      </p:sp>
      <p:sp>
        <p:nvSpPr>
          <p:cNvPr id="72" name="圆角矩形 71">
            <a:extLst>
              <a:ext uri="{FF2B5EF4-FFF2-40B4-BE49-F238E27FC236}">
                <a16:creationId xmlns:a16="http://schemas.microsoft.com/office/drawing/2014/main" id="{5DA62EB3-DB55-54AD-6FD9-57316589FC7F}"/>
              </a:ext>
            </a:extLst>
          </p:cNvPr>
          <p:cNvSpPr/>
          <p:nvPr/>
        </p:nvSpPr>
        <p:spPr>
          <a:xfrm>
            <a:off x="6809013" y="2165042"/>
            <a:ext cx="539026" cy="201879"/>
          </a:xfrm>
          <a:prstGeom prst="roundRect">
            <a:avLst/>
          </a:prstGeom>
          <a:noFill/>
          <a:ln w="28575">
            <a:solidFill>
              <a:schemeClr val="accent5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4" name="圆角矩形 73">
            <a:extLst>
              <a:ext uri="{FF2B5EF4-FFF2-40B4-BE49-F238E27FC236}">
                <a16:creationId xmlns:a16="http://schemas.microsoft.com/office/drawing/2014/main" id="{C1F0A311-113F-95E6-8777-3C78E27CC63A}"/>
              </a:ext>
            </a:extLst>
          </p:cNvPr>
          <p:cNvSpPr/>
          <p:nvPr/>
        </p:nvSpPr>
        <p:spPr>
          <a:xfrm>
            <a:off x="6825004" y="1357941"/>
            <a:ext cx="539026" cy="201879"/>
          </a:xfrm>
          <a:prstGeom prst="roundRect">
            <a:avLst/>
          </a:prstGeom>
          <a:noFill/>
          <a:ln w="28575">
            <a:solidFill>
              <a:schemeClr val="accent5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5" name="矩形 74">
            <a:extLst>
              <a:ext uri="{FF2B5EF4-FFF2-40B4-BE49-F238E27FC236}">
                <a16:creationId xmlns:a16="http://schemas.microsoft.com/office/drawing/2014/main" id="{2E95915D-EF54-38A3-3BD3-1D7AF1E3D756}"/>
              </a:ext>
            </a:extLst>
          </p:cNvPr>
          <p:cNvSpPr/>
          <p:nvPr/>
        </p:nvSpPr>
        <p:spPr>
          <a:xfrm>
            <a:off x="653143" y="1178248"/>
            <a:ext cx="612321" cy="1252253"/>
          </a:xfrm>
          <a:prstGeom prst="rect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79" name="文本框 78">
            <a:extLst>
              <a:ext uri="{FF2B5EF4-FFF2-40B4-BE49-F238E27FC236}">
                <a16:creationId xmlns:a16="http://schemas.microsoft.com/office/drawing/2014/main" id="{B88BC7CE-F3C0-B269-EB12-778C603056FB}"/>
              </a:ext>
            </a:extLst>
          </p:cNvPr>
          <p:cNvSpPr txBox="1"/>
          <p:nvPr/>
        </p:nvSpPr>
        <p:spPr>
          <a:xfrm>
            <a:off x="4034605" y="6395373"/>
            <a:ext cx="10409289" cy="46262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ts val="1350"/>
              </a:lnSpc>
              <a:buNone/>
            </a:pPr>
            <a:endParaRPr lang="en" altLang="zh-CN" b="0" dirty="0">
              <a:solidFill>
                <a:srgbClr val="C586C0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" altLang="zh-CN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" altLang="zh-CN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0.5</a:t>
            </a:r>
            <a:r>
              <a:rPr lang="en" altLang="zh-CN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" altLang="zh-CN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loss_1</a:t>
            </a:r>
            <a:r>
              <a:rPr lang="en" altLang="zh-CN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" altLang="zh-CN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self</a:t>
            </a:r>
            <a:r>
              <a:rPr lang="en" altLang="zh-CN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" altLang="zh-CN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weight</a:t>
            </a:r>
            <a:r>
              <a:rPr lang="en" altLang="zh-CN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+</a:t>
            </a:r>
            <a:r>
              <a:rPr lang="en" altLang="zh-CN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0.5</a:t>
            </a:r>
            <a:r>
              <a:rPr lang="en" altLang="zh-CN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" altLang="zh-CN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loss_2</a:t>
            </a:r>
            <a:r>
              <a:rPr lang="en" altLang="zh-CN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zh-CN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loss_3</a:t>
            </a:r>
            <a:endParaRPr lang="en" altLang="zh-CN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80" name="文本框 79">
            <a:extLst>
              <a:ext uri="{FF2B5EF4-FFF2-40B4-BE49-F238E27FC236}">
                <a16:creationId xmlns:a16="http://schemas.microsoft.com/office/drawing/2014/main" id="{C0DFD481-F846-5E15-8E49-DFC63CD87E5A}"/>
              </a:ext>
            </a:extLst>
          </p:cNvPr>
          <p:cNvSpPr txBox="1"/>
          <p:nvPr/>
        </p:nvSpPr>
        <p:spPr>
          <a:xfrm>
            <a:off x="557140" y="6245404"/>
            <a:ext cx="36407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最终，</a:t>
            </a:r>
            <a:r>
              <a:rPr kumimoji="1" lang="en-US" altLang="zh-CN" dirty="0"/>
              <a:t>L1</a:t>
            </a:r>
            <a:r>
              <a:rPr kumimoji="1" lang="zh-CN" altLang="en-US" dirty="0"/>
              <a:t> 和 </a:t>
            </a:r>
            <a:r>
              <a:rPr kumimoji="1" lang="en-US" altLang="zh-CN" dirty="0"/>
              <a:t>L2</a:t>
            </a:r>
            <a:r>
              <a:rPr kumimoji="1" lang="zh-CN" altLang="en-US" dirty="0"/>
              <a:t> 等比例混合返回；</a:t>
            </a:r>
            <a:endParaRPr kumimoji="1" lang="en-US" altLang="zh-CN" dirty="0"/>
          </a:p>
          <a:p>
            <a:r>
              <a:rPr kumimoji="1" lang="en-US" altLang="zh-CN" dirty="0"/>
              <a:t>L3</a:t>
            </a:r>
            <a:r>
              <a:rPr kumimoji="1" lang="zh-CN" altLang="en-US" dirty="0"/>
              <a:t>单独返回。</a:t>
            </a:r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A88B6325-DEC4-AE93-F5CF-8AF5133651DB}"/>
              </a:ext>
            </a:extLst>
          </p:cNvPr>
          <p:cNvSpPr txBox="1"/>
          <p:nvPr/>
        </p:nvSpPr>
        <p:spPr>
          <a:xfrm>
            <a:off x="5907740" y="-27331"/>
            <a:ext cx="63041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每个 </a:t>
            </a:r>
            <a:r>
              <a:rPr kumimoji="1" lang="en-US" altLang="zh-CN" dirty="0"/>
              <a:t>grid</a:t>
            </a:r>
            <a:r>
              <a:rPr kumimoji="1" lang="zh-CN" altLang="en-US" dirty="0"/>
              <a:t> 包括 </a:t>
            </a:r>
            <a:r>
              <a:rPr kumimoji="1" lang="en-US" altLang="zh-CN" dirty="0"/>
              <a:t>7</a:t>
            </a:r>
            <a:r>
              <a:rPr kumimoji="1" lang="zh-CN" altLang="en-US" dirty="0"/>
              <a:t> 维信息：</a:t>
            </a:r>
            <a:endParaRPr kumimoji="1" lang="en-US" altLang="zh-CN" dirty="0"/>
          </a:p>
          <a:p>
            <a:r>
              <a:rPr kumimoji="1" lang="zh-CN" altLang="en-US" dirty="0"/>
              <a:t>存在任意物体的概率 </a:t>
            </a:r>
            <a:r>
              <a:rPr kumimoji="1" lang="en-US" altLang="zh-CN" dirty="0"/>
              <a:t>(1d)</a:t>
            </a:r>
            <a:r>
              <a:rPr kumimoji="1" lang="zh-CN" altLang="en-US" dirty="0"/>
              <a:t>； 物体相对格子中心的偏移</a:t>
            </a:r>
            <a:r>
              <a:rPr kumimoji="1" lang="en-US" altLang="zh-CN" dirty="0"/>
              <a:t> (2d)</a:t>
            </a:r>
            <a:r>
              <a:rPr kumimoji="1" lang="zh-CN" altLang="en-US" dirty="0"/>
              <a:t>；目标占据的大小（矩形近似</a:t>
            </a:r>
            <a:r>
              <a:rPr kumimoji="1" lang="en-US" altLang="zh-CN" dirty="0"/>
              <a:t>-2d</a:t>
            </a:r>
            <a:r>
              <a:rPr kumimoji="1" lang="zh-CN" altLang="en-US" dirty="0"/>
              <a:t>）； 目标朝向</a:t>
            </a:r>
            <a:r>
              <a:rPr kumimoji="1" lang="en-US" altLang="zh-CN" dirty="0"/>
              <a:t>(1d)</a:t>
            </a:r>
            <a:r>
              <a:rPr kumimoji="1" lang="zh-CN" altLang="en-US" dirty="0"/>
              <a:t>；</a:t>
            </a:r>
            <a:r>
              <a:rPr kumimoji="1" lang="en-US" altLang="zh-CN" dirty="0"/>
              <a:t> </a:t>
            </a:r>
            <a:r>
              <a:rPr kumimoji="1" lang="zh-CN" altLang="en-US" dirty="0"/>
              <a:t>目标速度</a:t>
            </a:r>
            <a:r>
              <a:rPr kumimoji="1" lang="en-US" altLang="zh-CN" dirty="0"/>
              <a:t>(1d)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452525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38BCC7-2FC5-FF8E-EB79-69F6F0881E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框 14">
            <a:extLst>
              <a:ext uri="{FF2B5EF4-FFF2-40B4-BE49-F238E27FC236}">
                <a16:creationId xmlns:a16="http://schemas.microsoft.com/office/drawing/2014/main" id="{C2291812-79FA-AE2F-9C1F-EC7308FC2C96}"/>
              </a:ext>
            </a:extLst>
          </p:cNvPr>
          <p:cNvSpPr txBox="1"/>
          <p:nvPr/>
        </p:nvSpPr>
        <p:spPr>
          <a:xfrm>
            <a:off x="0" y="0"/>
            <a:ext cx="81180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262626"/>
                </a:solidFill>
                <a:latin typeface="-apple-system"/>
              </a:rPr>
              <a:t>三、</a:t>
            </a:r>
            <a:r>
              <a:rPr lang="en-US" altLang="zh-CN" sz="2800" b="1" dirty="0">
                <a:solidFill>
                  <a:srgbClr val="262626"/>
                </a:solidFill>
                <a:latin typeface="-apple-system"/>
              </a:rPr>
              <a:t>Loss</a:t>
            </a:r>
            <a:r>
              <a:rPr lang="zh-CN" altLang="en-US" sz="2800" b="1" dirty="0">
                <a:solidFill>
                  <a:srgbClr val="262626"/>
                </a:solidFill>
                <a:latin typeface="-apple-system"/>
              </a:rPr>
              <a:t> </a:t>
            </a:r>
            <a:r>
              <a:rPr lang="en-US" altLang="zh-CN" sz="2800" b="1" dirty="0">
                <a:solidFill>
                  <a:srgbClr val="262626"/>
                </a:solidFill>
                <a:latin typeface="-apple-system"/>
              </a:rPr>
              <a:t>Function</a:t>
            </a:r>
            <a:r>
              <a:rPr lang="zh-CN" altLang="en-US" sz="2800" b="1" dirty="0">
                <a:solidFill>
                  <a:srgbClr val="262626"/>
                </a:solidFill>
                <a:latin typeface="-apple-system"/>
              </a:rPr>
              <a:t> </a:t>
            </a:r>
            <a:r>
              <a:rPr lang="en-US" altLang="zh-CN" sz="2800" b="1" dirty="0">
                <a:solidFill>
                  <a:srgbClr val="262626"/>
                </a:solidFill>
                <a:latin typeface="-apple-system"/>
              </a:rPr>
              <a:t>Design</a:t>
            </a:r>
            <a:r>
              <a:rPr lang="zh-CN" altLang="en-US" sz="2800" b="1" dirty="0">
                <a:solidFill>
                  <a:srgbClr val="262626"/>
                </a:solidFill>
                <a:latin typeface="-apple-system"/>
              </a:rPr>
              <a:t> </a:t>
            </a:r>
            <a:r>
              <a:rPr lang="en-US" altLang="zh-CN" sz="2800" b="1" dirty="0">
                <a:solidFill>
                  <a:srgbClr val="262626"/>
                </a:solidFill>
                <a:latin typeface="-apple-system"/>
              </a:rPr>
              <a:t>–</a:t>
            </a:r>
            <a:r>
              <a:rPr lang="zh-CN" altLang="en-US" sz="2800" b="1" dirty="0">
                <a:solidFill>
                  <a:srgbClr val="262626"/>
                </a:solidFill>
                <a:latin typeface="-apple-system"/>
              </a:rPr>
              <a:t> </a:t>
            </a:r>
            <a:r>
              <a:rPr lang="en-US" altLang="zh-CN" sz="2800" b="1" dirty="0">
                <a:solidFill>
                  <a:srgbClr val="262626"/>
                </a:solidFill>
                <a:latin typeface="-apple-system"/>
              </a:rPr>
              <a:t>WaypointL1Loss</a:t>
            </a:r>
            <a:r>
              <a:rPr lang="zh-CN" altLang="en-US" sz="2800" b="1" dirty="0">
                <a:solidFill>
                  <a:srgbClr val="262626"/>
                </a:solidFill>
                <a:latin typeface="-apple-system"/>
              </a:rPr>
              <a:t> </a:t>
            </a:r>
            <a:r>
              <a:rPr lang="en-US" altLang="zh-CN" sz="2800" b="1" dirty="0">
                <a:solidFill>
                  <a:srgbClr val="262626"/>
                </a:solidFill>
                <a:latin typeface="-apple-system"/>
              </a:rPr>
              <a:t>&amp;</a:t>
            </a:r>
            <a:r>
              <a:rPr lang="zh-CN" altLang="en-US" sz="2800" b="1" dirty="0">
                <a:solidFill>
                  <a:srgbClr val="262626"/>
                </a:solidFill>
                <a:latin typeface="-apple-system"/>
              </a:rPr>
              <a:t> </a:t>
            </a:r>
            <a:r>
              <a:rPr lang="en-US" altLang="zh-CN" sz="2800" b="1" dirty="0">
                <a:solidFill>
                  <a:srgbClr val="262626"/>
                </a:solidFill>
                <a:latin typeface="-apple-system"/>
              </a:rPr>
              <a:t>Others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AC13E5F-07E4-C336-AD51-832ADF5437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65" y="699118"/>
            <a:ext cx="1453349" cy="348803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0AB93FC1-154E-ABB3-D300-75F52D612D43}"/>
                  </a:ext>
                </a:extLst>
              </p:cNvPr>
              <p:cNvSpPr txBox="1"/>
              <p:nvPr/>
            </p:nvSpPr>
            <p:spPr>
              <a:xfrm>
                <a:off x="-393947" y="1342616"/>
                <a:ext cx="6156664" cy="164250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zh-CN" altLang="en-US">
                                    <a:latin typeface="Cambria Math" panose="02040503050406030204" pitchFamily="18" charset="0"/>
                                  </a:rPr>
                                  <m:t>12.3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15.7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−18.9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3.2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7.6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19.5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−2.1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8.4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5.8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11.2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0AB93FC1-154E-ABB3-D300-75F52D612D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93947" y="1342616"/>
                <a:ext cx="6156664" cy="1642501"/>
              </a:xfrm>
              <a:prstGeom prst="rect">
                <a:avLst/>
              </a:prstGeom>
              <a:blipFill>
                <a:blip r:embed="rId4"/>
                <a:stretch>
                  <a:fillRect b="-7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C6AE193B-2165-BA8B-B18C-2EA1D8502764}"/>
                  </a:ext>
                </a:extLst>
              </p:cNvPr>
              <p:cNvSpPr txBox="1"/>
              <p:nvPr/>
            </p:nvSpPr>
            <p:spPr>
              <a:xfrm>
                <a:off x="3704762" y="1348259"/>
                <a:ext cx="2257148" cy="163685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zh-CN" altLang="en-US">
                                    <a:latin typeface="Cambria Math" panose="02040503050406030204" pitchFamily="18" charset="0"/>
                                  </a:rPr>
                                  <m:t>11.8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16.1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−19.3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2.7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8.1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18.9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−1.5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8.0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6.3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10.6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>
                  <a:latin typeface="+mj-lt"/>
                </a:endParaRPr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C6AE193B-2165-BA8B-B18C-2EA1D85027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4762" y="1348259"/>
                <a:ext cx="2257148" cy="1636858"/>
              </a:xfrm>
              <a:prstGeom prst="rect">
                <a:avLst/>
              </a:prstGeom>
              <a:blipFill>
                <a:blip r:embed="rId5"/>
                <a:stretch>
                  <a:fillRect b="-23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文本框 19">
            <a:extLst>
              <a:ext uri="{FF2B5EF4-FFF2-40B4-BE49-F238E27FC236}">
                <a16:creationId xmlns:a16="http://schemas.microsoft.com/office/drawing/2014/main" id="{D2190615-C4FE-FEEB-D249-3AF4526A4272}"/>
              </a:ext>
            </a:extLst>
          </p:cNvPr>
          <p:cNvSpPr txBox="1"/>
          <p:nvPr/>
        </p:nvSpPr>
        <p:spPr>
          <a:xfrm>
            <a:off x="2295755" y="3032138"/>
            <a:ext cx="1167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target(GT)</a:t>
            </a:r>
            <a:endParaRPr kumimoji="1" lang="zh-CN" altLang="en-US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34FDDB43-F2DC-0A11-D43B-87A1212A1880}"/>
              </a:ext>
            </a:extLst>
          </p:cNvPr>
          <p:cNvSpPr txBox="1"/>
          <p:nvPr/>
        </p:nvSpPr>
        <p:spPr>
          <a:xfrm>
            <a:off x="4508196" y="3032138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output</a:t>
            </a:r>
            <a:endParaRPr kumimoji="1" lang="zh-CN" altLang="en-US" dirty="0"/>
          </a:p>
        </p:txBody>
      </p:sp>
      <p:cxnSp>
        <p:nvCxnSpPr>
          <p:cNvPr id="28" name="直线连接符 27">
            <a:extLst>
              <a:ext uri="{FF2B5EF4-FFF2-40B4-BE49-F238E27FC236}">
                <a16:creationId xmlns:a16="http://schemas.microsoft.com/office/drawing/2014/main" id="{31B065CB-7168-4A91-D664-8286C10F003A}"/>
              </a:ext>
            </a:extLst>
          </p:cNvPr>
          <p:cNvCxnSpPr>
            <a:cxnSpLocks/>
          </p:cNvCxnSpPr>
          <p:nvPr/>
        </p:nvCxnSpPr>
        <p:spPr>
          <a:xfrm>
            <a:off x="3463703" y="1526960"/>
            <a:ext cx="595325" cy="0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33" name="直线连接符 32">
            <a:extLst>
              <a:ext uri="{FF2B5EF4-FFF2-40B4-BE49-F238E27FC236}">
                <a16:creationId xmlns:a16="http://schemas.microsoft.com/office/drawing/2014/main" id="{436A3693-BFF6-C20E-C0D5-CFDEA06E1CD4}"/>
              </a:ext>
            </a:extLst>
          </p:cNvPr>
          <p:cNvCxnSpPr>
            <a:cxnSpLocks/>
          </p:cNvCxnSpPr>
          <p:nvPr/>
        </p:nvCxnSpPr>
        <p:spPr>
          <a:xfrm>
            <a:off x="3480012" y="1777015"/>
            <a:ext cx="562705" cy="0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35" name="直线连接符 34">
            <a:extLst>
              <a:ext uri="{FF2B5EF4-FFF2-40B4-BE49-F238E27FC236}">
                <a16:creationId xmlns:a16="http://schemas.microsoft.com/office/drawing/2014/main" id="{DF846EC2-8DA8-BF04-4457-7D66ED41E279}"/>
              </a:ext>
            </a:extLst>
          </p:cNvPr>
          <p:cNvCxnSpPr>
            <a:cxnSpLocks/>
          </p:cNvCxnSpPr>
          <p:nvPr/>
        </p:nvCxnSpPr>
        <p:spPr>
          <a:xfrm>
            <a:off x="3496323" y="2035947"/>
            <a:ext cx="562705" cy="0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36" name="直线连接符 35">
            <a:extLst>
              <a:ext uri="{FF2B5EF4-FFF2-40B4-BE49-F238E27FC236}">
                <a16:creationId xmlns:a16="http://schemas.microsoft.com/office/drawing/2014/main" id="{486E1009-96A9-7CEA-6C17-82865A496DE6}"/>
              </a:ext>
            </a:extLst>
          </p:cNvPr>
          <p:cNvCxnSpPr>
            <a:cxnSpLocks/>
          </p:cNvCxnSpPr>
          <p:nvPr/>
        </p:nvCxnSpPr>
        <p:spPr>
          <a:xfrm>
            <a:off x="3480011" y="2286001"/>
            <a:ext cx="562705" cy="0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37" name="直线连接符 36">
            <a:extLst>
              <a:ext uri="{FF2B5EF4-FFF2-40B4-BE49-F238E27FC236}">
                <a16:creationId xmlns:a16="http://schemas.microsoft.com/office/drawing/2014/main" id="{8B9CF516-9B26-B973-4409-DF6536A081E4}"/>
              </a:ext>
            </a:extLst>
          </p:cNvPr>
          <p:cNvCxnSpPr>
            <a:cxnSpLocks/>
          </p:cNvCxnSpPr>
          <p:nvPr/>
        </p:nvCxnSpPr>
        <p:spPr>
          <a:xfrm>
            <a:off x="3496323" y="2827539"/>
            <a:ext cx="562705" cy="0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39" name="文本框 38">
            <a:extLst>
              <a:ext uri="{FF2B5EF4-FFF2-40B4-BE49-F238E27FC236}">
                <a16:creationId xmlns:a16="http://schemas.microsoft.com/office/drawing/2014/main" id="{F7A5E054-5EA3-605D-22B7-DD8EC1737815}"/>
              </a:ext>
            </a:extLst>
          </p:cNvPr>
          <p:cNvSpPr txBox="1"/>
          <p:nvPr/>
        </p:nvSpPr>
        <p:spPr>
          <a:xfrm>
            <a:off x="3569644" y="1373071"/>
            <a:ext cx="383438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zh-CN" sz="1400" dirty="0">
                <a:solidFill>
                  <a:schemeClr val="accent5"/>
                </a:solidFill>
              </a:rPr>
              <a:t>L1</a:t>
            </a:r>
            <a:endParaRPr kumimoji="1" lang="zh-CN" altLang="en-US" sz="1400" dirty="0">
              <a:solidFill>
                <a:schemeClr val="accent5"/>
              </a:solidFill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AADBDB1B-FBD3-BE52-5057-09E5CA9EBB6A}"/>
              </a:ext>
            </a:extLst>
          </p:cNvPr>
          <p:cNvSpPr txBox="1"/>
          <p:nvPr/>
        </p:nvSpPr>
        <p:spPr>
          <a:xfrm>
            <a:off x="3569644" y="1643839"/>
            <a:ext cx="383438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zh-CN" sz="1400" dirty="0">
                <a:solidFill>
                  <a:schemeClr val="accent5"/>
                </a:solidFill>
              </a:rPr>
              <a:t>L1</a:t>
            </a:r>
            <a:endParaRPr kumimoji="1" lang="zh-CN" altLang="en-US" sz="1400" dirty="0">
              <a:solidFill>
                <a:schemeClr val="accent5"/>
              </a:solidFill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2E858BC8-75AA-0143-391D-97F76EEA57DA}"/>
              </a:ext>
            </a:extLst>
          </p:cNvPr>
          <p:cNvSpPr txBox="1"/>
          <p:nvPr/>
        </p:nvSpPr>
        <p:spPr>
          <a:xfrm>
            <a:off x="3569644" y="1914608"/>
            <a:ext cx="383438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zh-CN" sz="1400" dirty="0">
                <a:solidFill>
                  <a:schemeClr val="accent5"/>
                </a:solidFill>
              </a:rPr>
              <a:t>L1</a:t>
            </a:r>
            <a:endParaRPr kumimoji="1" lang="zh-CN" altLang="en-US" sz="1400" dirty="0">
              <a:solidFill>
                <a:schemeClr val="accent5"/>
              </a:solidFill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0595A210-1FFB-3886-1C1F-ABEB8A83C40A}"/>
              </a:ext>
            </a:extLst>
          </p:cNvPr>
          <p:cNvSpPr txBox="1"/>
          <p:nvPr/>
        </p:nvSpPr>
        <p:spPr>
          <a:xfrm>
            <a:off x="3567156" y="2189835"/>
            <a:ext cx="383438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zh-CN" sz="1400" dirty="0">
                <a:solidFill>
                  <a:schemeClr val="accent5"/>
                </a:solidFill>
              </a:rPr>
              <a:t>L1</a:t>
            </a:r>
            <a:endParaRPr kumimoji="1" lang="zh-CN" altLang="en-US" sz="1400" dirty="0">
              <a:solidFill>
                <a:schemeClr val="accent5"/>
              </a:solidFill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5B567C1B-59CD-68DF-3BE9-7959361EADD9}"/>
              </a:ext>
            </a:extLst>
          </p:cNvPr>
          <p:cNvSpPr txBox="1"/>
          <p:nvPr/>
        </p:nvSpPr>
        <p:spPr>
          <a:xfrm>
            <a:off x="3567156" y="2679446"/>
            <a:ext cx="383438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zh-CN" sz="1400" dirty="0">
                <a:solidFill>
                  <a:schemeClr val="accent5"/>
                </a:solidFill>
              </a:rPr>
              <a:t>L1</a:t>
            </a:r>
            <a:endParaRPr kumimoji="1" lang="zh-CN" altLang="en-US" sz="1400" dirty="0">
              <a:solidFill>
                <a:schemeClr val="accent5"/>
              </a:solidFill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9BB19442-ED11-C78B-61F6-EB9E4F75D6CC}"/>
              </a:ext>
            </a:extLst>
          </p:cNvPr>
          <p:cNvSpPr txBox="1"/>
          <p:nvPr/>
        </p:nvSpPr>
        <p:spPr>
          <a:xfrm>
            <a:off x="2043825" y="949774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10 * 2 </a:t>
            </a:r>
            <a:r>
              <a:rPr kumimoji="1" lang="zh-CN" altLang="en-US" dirty="0"/>
              <a:t>矩阵</a:t>
            </a: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779CE46D-4932-647D-EA20-BB7B2469D100}"/>
              </a:ext>
            </a:extLst>
          </p:cNvPr>
          <p:cNvSpPr txBox="1"/>
          <p:nvPr/>
        </p:nvSpPr>
        <p:spPr>
          <a:xfrm>
            <a:off x="4192776" y="950994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10 * 2 </a:t>
            </a:r>
            <a:r>
              <a:rPr kumimoji="1" lang="zh-CN" altLang="en-US" dirty="0"/>
              <a:t>矩阵</a:t>
            </a:r>
          </a:p>
        </p:txBody>
      </p:sp>
      <p:cxnSp>
        <p:nvCxnSpPr>
          <p:cNvPr id="48" name="直线连接符 47">
            <a:extLst>
              <a:ext uri="{FF2B5EF4-FFF2-40B4-BE49-F238E27FC236}">
                <a16:creationId xmlns:a16="http://schemas.microsoft.com/office/drawing/2014/main" id="{DA5A47B8-BD04-289E-1410-F38668E3C825}"/>
              </a:ext>
            </a:extLst>
          </p:cNvPr>
          <p:cNvCxnSpPr>
            <a:cxnSpLocks/>
          </p:cNvCxnSpPr>
          <p:nvPr/>
        </p:nvCxnSpPr>
        <p:spPr>
          <a:xfrm>
            <a:off x="5664247" y="1526959"/>
            <a:ext cx="905229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50" name="直线连接符 49">
            <a:extLst>
              <a:ext uri="{FF2B5EF4-FFF2-40B4-BE49-F238E27FC236}">
                <a16:creationId xmlns:a16="http://schemas.microsoft.com/office/drawing/2014/main" id="{EA4D3474-B867-C282-2A2B-9BEFA6F6F5A4}"/>
              </a:ext>
            </a:extLst>
          </p:cNvPr>
          <p:cNvCxnSpPr>
            <a:cxnSpLocks/>
          </p:cNvCxnSpPr>
          <p:nvPr/>
        </p:nvCxnSpPr>
        <p:spPr>
          <a:xfrm>
            <a:off x="5664247" y="1799206"/>
            <a:ext cx="905229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51" name="直线连接符 50">
            <a:extLst>
              <a:ext uri="{FF2B5EF4-FFF2-40B4-BE49-F238E27FC236}">
                <a16:creationId xmlns:a16="http://schemas.microsoft.com/office/drawing/2014/main" id="{0DF39026-2093-A8EB-3C8A-9AFE832E24AD}"/>
              </a:ext>
            </a:extLst>
          </p:cNvPr>
          <p:cNvCxnSpPr>
            <a:cxnSpLocks/>
          </p:cNvCxnSpPr>
          <p:nvPr/>
        </p:nvCxnSpPr>
        <p:spPr>
          <a:xfrm>
            <a:off x="5674751" y="2067014"/>
            <a:ext cx="905229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53" name="直线连接符 52">
            <a:extLst>
              <a:ext uri="{FF2B5EF4-FFF2-40B4-BE49-F238E27FC236}">
                <a16:creationId xmlns:a16="http://schemas.microsoft.com/office/drawing/2014/main" id="{33142AFB-4494-C4A5-4B68-62DF46357893}"/>
              </a:ext>
            </a:extLst>
          </p:cNvPr>
          <p:cNvCxnSpPr>
            <a:cxnSpLocks/>
          </p:cNvCxnSpPr>
          <p:nvPr/>
        </p:nvCxnSpPr>
        <p:spPr>
          <a:xfrm>
            <a:off x="5674751" y="2286001"/>
            <a:ext cx="905229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54" name="直线连接符 53">
            <a:extLst>
              <a:ext uri="{FF2B5EF4-FFF2-40B4-BE49-F238E27FC236}">
                <a16:creationId xmlns:a16="http://schemas.microsoft.com/office/drawing/2014/main" id="{88DB0F9B-0511-ABED-F632-C85A134A84F6}"/>
              </a:ext>
            </a:extLst>
          </p:cNvPr>
          <p:cNvCxnSpPr>
            <a:cxnSpLocks/>
          </p:cNvCxnSpPr>
          <p:nvPr/>
        </p:nvCxnSpPr>
        <p:spPr>
          <a:xfrm>
            <a:off x="5674750" y="2827539"/>
            <a:ext cx="905229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5" name="文本框 54">
            <a:extLst>
              <a:ext uri="{FF2B5EF4-FFF2-40B4-BE49-F238E27FC236}">
                <a16:creationId xmlns:a16="http://schemas.microsoft.com/office/drawing/2014/main" id="{54E88B57-49C5-9EA0-9C16-C9617D715DD3}"/>
              </a:ext>
            </a:extLst>
          </p:cNvPr>
          <p:cNvSpPr txBox="1"/>
          <p:nvPr/>
        </p:nvSpPr>
        <p:spPr>
          <a:xfrm>
            <a:off x="5897835" y="1351607"/>
            <a:ext cx="444352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zh-CN" sz="1400" dirty="0">
                <a:solidFill>
                  <a:schemeClr val="accent2">
                    <a:lumMod val="75000"/>
                  </a:schemeClr>
                </a:solidFill>
              </a:rPr>
              <a:t>W0</a:t>
            </a:r>
            <a:endParaRPr kumimoji="1" lang="zh-CN" altLang="en-US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6A1C20AB-D330-C3F4-F985-FA57C8DCC63F}"/>
              </a:ext>
            </a:extLst>
          </p:cNvPr>
          <p:cNvSpPr txBox="1"/>
          <p:nvPr/>
        </p:nvSpPr>
        <p:spPr>
          <a:xfrm>
            <a:off x="5890954" y="1614989"/>
            <a:ext cx="444352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zh-CN" sz="1400" dirty="0">
                <a:solidFill>
                  <a:schemeClr val="accent2">
                    <a:lumMod val="75000"/>
                  </a:schemeClr>
                </a:solidFill>
              </a:rPr>
              <a:t>W1</a:t>
            </a:r>
            <a:endParaRPr kumimoji="1" lang="zh-CN" altLang="en-US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0199573D-8441-5B31-F0EA-FAD3A9EBB343}"/>
              </a:ext>
            </a:extLst>
          </p:cNvPr>
          <p:cNvSpPr txBox="1"/>
          <p:nvPr/>
        </p:nvSpPr>
        <p:spPr>
          <a:xfrm>
            <a:off x="5905188" y="1882058"/>
            <a:ext cx="444352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zh-CN" sz="1400" dirty="0">
                <a:solidFill>
                  <a:schemeClr val="accent2">
                    <a:lumMod val="75000"/>
                  </a:schemeClr>
                </a:solidFill>
              </a:rPr>
              <a:t>W2</a:t>
            </a:r>
            <a:endParaRPr kumimoji="1" lang="zh-CN" altLang="en-US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F14BE06C-AC48-36D6-C8AE-D02BDF48D7D3}"/>
              </a:ext>
            </a:extLst>
          </p:cNvPr>
          <p:cNvSpPr txBox="1"/>
          <p:nvPr/>
        </p:nvSpPr>
        <p:spPr>
          <a:xfrm>
            <a:off x="5897835" y="2145440"/>
            <a:ext cx="444352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zh-CN" sz="1400" dirty="0">
                <a:solidFill>
                  <a:schemeClr val="accent2">
                    <a:lumMod val="75000"/>
                  </a:schemeClr>
                </a:solidFill>
              </a:rPr>
              <a:t>W3</a:t>
            </a:r>
            <a:endParaRPr kumimoji="1" lang="zh-CN" altLang="en-US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DDED3E17-02C8-1BBD-3E97-E9149AD78FFF}"/>
              </a:ext>
            </a:extLst>
          </p:cNvPr>
          <p:cNvSpPr txBox="1"/>
          <p:nvPr/>
        </p:nvSpPr>
        <p:spPr>
          <a:xfrm>
            <a:off x="5900312" y="2688073"/>
            <a:ext cx="444352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zh-CN" sz="1400" dirty="0">
                <a:solidFill>
                  <a:schemeClr val="accent2">
                    <a:lumMod val="75000"/>
                  </a:schemeClr>
                </a:solidFill>
              </a:rPr>
              <a:t>W9</a:t>
            </a:r>
            <a:endParaRPr kumimoji="1" lang="zh-CN" altLang="en-US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7" name="圆角矩形 66">
            <a:extLst>
              <a:ext uri="{FF2B5EF4-FFF2-40B4-BE49-F238E27FC236}">
                <a16:creationId xmlns:a16="http://schemas.microsoft.com/office/drawing/2014/main" id="{4535164A-016E-6061-9447-4F0CC9C8492B}"/>
              </a:ext>
            </a:extLst>
          </p:cNvPr>
          <p:cNvSpPr/>
          <p:nvPr/>
        </p:nvSpPr>
        <p:spPr>
          <a:xfrm>
            <a:off x="7922765" y="1873468"/>
            <a:ext cx="1775534" cy="52322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err="1"/>
              <a:t>WaypointLoss</a:t>
            </a:r>
            <a:endParaRPr kumimoji="1" lang="zh-CN" altLang="en-US" dirty="0"/>
          </a:p>
        </p:txBody>
      </p:sp>
      <p:cxnSp>
        <p:nvCxnSpPr>
          <p:cNvPr id="73" name="直线连接符 72">
            <a:extLst>
              <a:ext uri="{FF2B5EF4-FFF2-40B4-BE49-F238E27FC236}">
                <a16:creationId xmlns:a16="http://schemas.microsoft.com/office/drawing/2014/main" id="{F1D6E408-A217-56EA-2440-81E4E47BEB6D}"/>
              </a:ext>
            </a:extLst>
          </p:cNvPr>
          <p:cNvCxnSpPr>
            <a:cxnSpLocks/>
          </p:cNvCxnSpPr>
          <p:nvPr/>
        </p:nvCxnSpPr>
        <p:spPr>
          <a:xfrm>
            <a:off x="7017536" y="2148406"/>
            <a:ext cx="905229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76" name="文本框 75">
            <a:extLst>
              <a:ext uri="{FF2B5EF4-FFF2-40B4-BE49-F238E27FC236}">
                <a16:creationId xmlns:a16="http://schemas.microsoft.com/office/drawing/2014/main" id="{6136968D-613E-30EA-53F4-2D0D2AC74DFD}"/>
              </a:ext>
            </a:extLst>
          </p:cNvPr>
          <p:cNvSpPr txBox="1"/>
          <p:nvPr/>
        </p:nvSpPr>
        <p:spPr>
          <a:xfrm>
            <a:off x="7263033" y="1995200"/>
            <a:ext cx="57419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zh-CN" sz="1400" dirty="0">
                <a:solidFill>
                  <a:schemeClr val="accent2">
                    <a:lumMod val="75000"/>
                  </a:schemeClr>
                </a:solidFill>
              </a:rPr>
              <a:t>SUM</a:t>
            </a:r>
            <a:endParaRPr kumimoji="1" lang="zh-CN" altLang="en-US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78" name="直线连接符 77">
            <a:extLst>
              <a:ext uri="{FF2B5EF4-FFF2-40B4-BE49-F238E27FC236}">
                <a16:creationId xmlns:a16="http://schemas.microsoft.com/office/drawing/2014/main" id="{6A9543E2-8C38-863A-9D29-A0A560B839B4}"/>
              </a:ext>
            </a:extLst>
          </p:cNvPr>
          <p:cNvCxnSpPr>
            <a:cxnSpLocks/>
          </p:cNvCxnSpPr>
          <p:nvPr/>
        </p:nvCxnSpPr>
        <p:spPr>
          <a:xfrm>
            <a:off x="6569476" y="1526959"/>
            <a:ext cx="437410" cy="616259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4" name="直线连接符 83">
            <a:extLst>
              <a:ext uri="{FF2B5EF4-FFF2-40B4-BE49-F238E27FC236}">
                <a16:creationId xmlns:a16="http://schemas.microsoft.com/office/drawing/2014/main" id="{855CB092-C9DC-18A1-02F2-A535E389AA89}"/>
              </a:ext>
            </a:extLst>
          </p:cNvPr>
          <p:cNvCxnSpPr>
            <a:cxnSpLocks/>
          </p:cNvCxnSpPr>
          <p:nvPr/>
        </p:nvCxnSpPr>
        <p:spPr>
          <a:xfrm>
            <a:off x="6535281" y="1797727"/>
            <a:ext cx="489959" cy="345491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9" name="直线连接符 88">
            <a:extLst>
              <a:ext uri="{FF2B5EF4-FFF2-40B4-BE49-F238E27FC236}">
                <a16:creationId xmlns:a16="http://schemas.microsoft.com/office/drawing/2014/main" id="{4D37A1E1-F442-3C67-D093-BEA7E47AA312}"/>
              </a:ext>
            </a:extLst>
          </p:cNvPr>
          <p:cNvCxnSpPr>
            <a:cxnSpLocks/>
          </p:cNvCxnSpPr>
          <p:nvPr/>
        </p:nvCxnSpPr>
        <p:spPr>
          <a:xfrm>
            <a:off x="6569291" y="2067014"/>
            <a:ext cx="437595" cy="76204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2" name="直线连接符 91">
            <a:extLst>
              <a:ext uri="{FF2B5EF4-FFF2-40B4-BE49-F238E27FC236}">
                <a16:creationId xmlns:a16="http://schemas.microsoft.com/office/drawing/2014/main" id="{2D7B1176-9B9F-56B8-8168-E278D5D52EAB}"/>
              </a:ext>
            </a:extLst>
          </p:cNvPr>
          <p:cNvCxnSpPr>
            <a:cxnSpLocks/>
          </p:cNvCxnSpPr>
          <p:nvPr/>
        </p:nvCxnSpPr>
        <p:spPr>
          <a:xfrm flipV="1">
            <a:off x="6579979" y="2143218"/>
            <a:ext cx="445261" cy="142783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5" name="直线连接符 94">
            <a:extLst>
              <a:ext uri="{FF2B5EF4-FFF2-40B4-BE49-F238E27FC236}">
                <a16:creationId xmlns:a16="http://schemas.microsoft.com/office/drawing/2014/main" id="{802AF3DC-3F98-29C7-4E14-5BD3B5539698}"/>
              </a:ext>
            </a:extLst>
          </p:cNvPr>
          <p:cNvCxnSpPr>
            <a:cxnSpLocks/>
          </p:cNvCxnSpPr>
          <p:nvPr/>
        </p:nvCxnSpPr>
        <p:spPr>
          <a:xfrm flipV="1">
            <a:off x="6569291" y="2143020"/>
            <a:ext cx="448245" cy="684519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98" name="文本框 97">
            <a:extLst>
              <a:ext uri="{FF2B5EF4-FFF2-40B4-BE49-F238E27FC236}">
                <a16:creationId xmlns:a16="http://schemas.microsoft.com/office/drawing/2014/main" id="{E07F495A-2AA3-4A76-581C-DAF64724684F}"/>
              </a:ext>
            </a:extLst>
          </p:cNvPr>
          <p:cNvSpPr txBox="1"/>
          <p:nvPr/>
        </p:nvSpPr>
        <p:spPr>
          <a:xfrm>
            <a:off x="5868658" y="766366"/>
            <a:ext cx="52893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chemeClr val="accent2">
                    <a:lumMod val="75000"/>
                  </a:schemeClr>
                </a:solidFill>
              </a:rPr>
              <a:t>注： </a:t>
            </a:r>
            <a:r>
              <a:rPr kumimoji="1" lang="en-US" altLang="zh-CN" dirty="0">
                <a:solidFill>
                  <a:schemeClr val="accent2">
                    <a:lumMod val="75000"/>
                  </a:schemeClr>
                </a:solidFill>
              </a:rPr>
              <a:t>Weight</a:t>
            </a:r>
            <a:r>
              <a:rPr kumimoji="1"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accent2">
                    <a:lumMod val="75000"/>
                  </a:schemeClr>
                </a:solidFill>
              </a:rPr>
              <a:t>0</a:t>
            </a:r>
            <a:r>
              <a:rPr kumimoji="1" lang="zh-CN" altLang="en-US" dirty="0">
                <a:solidFill>
                  <a:schemeClr val="accent2">
                    <a:lumMod val="75000"/>
                  </a:schemeClr>
                </a:solidFill>
              </a:rPr>
              <a:t> ～ </a:t>
            </a:r>
            <a:r>
              <a:rPr kumimoji="1" lang="en-US" altLang="zh-CN" dirty="0">
                <a:solidFill>
                  <a:schemeClr val="accent2">
                    <a:lumMod val="75000"/>
                  </a:schemeClr>
                </a:solidFill>
              </a:rPr>
              <a:t>Weight</a:t>
            </a:r>
            <a:r>
              <a:rPr kumimoji="1"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accent2">
                    <a:lumMod val="75000"/>
                  </a:schemeClr>
                </a:solidFill>
              </a:rPr>
              <a:t>9</a:t>
            </a:r>
            <a:r>
              <a:rPr kumimoji="1" lang="zh-CN" altLang="en-US" dirty="0">
                <a:solidFill>
                  <a:schemeClr val="accent2">
                    <a:lumMod val="75000"/>
                  </a:schemeClr>
                </a:solidFill>
              </a:rPr>
              <a:t> 递减。</a:t>
            </a:r>
            <a:endParaRPr kumimoji="1" lang="en-US" altLang="zh-CN" dirty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kumimoji="1" lang="zh-CN" altLang="en-US" dirty="0">
                <a:solidFill>
                  <a:schemeClr val="accent2">
                    <a:lumMod val="75000"/>
                  </a:schemeClr>
                </a:solidFill>
              </a:rPr>
              <a:t>即距离车越近的预测点权重越大。</a:t>
            </a:r>
            <a:endParaRPr kumimoji="1" lang="en-US" altLang="zh-CN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99" name="文本框 98">
            <a:extLst>
              <a:ext uri="{FF2B5EF4-FFF2-40B4-BE49-F238E27FC236}">
                <a16:creationId xmlns:a16="http://schemas.microsoft.com/office/drawing/2014/main" id="{BE86FCA8-25F2-9BB4-9EB8-7FF68C9F2D9B}"/>
              </a:ext>
            </a:extLst>
          </p:cNvPr>
          <p:cNvSpPr txBox="1"/>
          <p:nvPr/>
        </p:nvSpPr>
        <p:spPr>
          <a:xfrm>
            <a:off x="275883" y="2833334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chemeClr val="bg1"/>
                </a:solidFill>
              </a:rPr>
              <a:t>P0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100" name="文本框 99">
            <a:extLst>
              <a:ext uri="{FF2B5EF4-FFF2-40B4-BE49-F238E27FC236}">
                <a16:creationId xmlns:a16="http://schemas.microsoft.com/office/drawing/2014/main" id="{F0567BA1-FCC3-31CE-DD68-CF2A67D16521}"/>
              </a:ext>
            </a:extLst>
          </p:cNvPr>
          <p:cNvSpPr txBox="1"/>
          <p:nvPr/>
        </p:nvSpPr>
        <p:spPr>
          <a:xfrm>
            <a:off x="275883" y="814593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chemeClr val="bg1"/>
                </a:solidFill>
              </a:rPr>
              <a:t>P9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101" name="文本框 100">
            <a:extLst>
              <a:ext uri="{FF2B5EF4-FFF2-40B4-BE49-F238E27FC236}">
                <a16:creationId xmlns:a16="http://schemas.microsoft.com/office/drawing/2014/main" id="{9E586D69-8F79-A170-F845-70705BBDF4EE}"/>
              </a:ext>
            </a:extLst>
          </p:cNvPr>
          <p:cNvSpPr txBox="1"/>
          <p:nvPr/>
        </p:nvSpPr>
        <p:spPr>
          <a:xfrm>
            <a:off x="9396" y="4301418"/>
            <a:ext cx="11718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其余</a:t>
            </a:r>
            <a:r>
              <a:rPr kumimoji="1" lang="en-US" altLang="zh-CN" dirty="0"/>
              <a:t>Flag</a:t>
            </a:r>
            <a:r>
              <a:rPr kumimoji="1" lang="zh-CN" altLang="en-US" dirty="0"/>
              <a:t> 量没有什么好说的，</a:t>
            </a:r>
            <a:r>
              <a:rPr kumimoji="1" lang="en-US" altLang="zh-CN" dirty="0"/>
              <a:t>target</a:t>
            </a:r>
            <a:r>
              <a:rPr kumimoji="1" lang="zh-CN" altLang="en-US" dirty="0"/>
              <a:t> 的 </a:t>
            </a:r>
            <a:r>
              <a:rPr kumimoji="1" lang="en-US" altLang="zh-CN" dirty="0"/>
              <a:t>bool</a:t>
            </a:r>
            <a:r>
              <a:rPr kumimoji="1" lang="zh-CN" altLang="en-US" dirty="0"/>
              <a:t> 值和 </a:t>
            </a:r>
            <a:r>
              <a:rPr kumimoji="1" lang="en-US" altLang="zh-CN" dirty="0"/>
              <a:t>GT</a:t>
            </a:r>
            <a:r>
              <a:rPr kumimoji="1" lang="zh-CN" altLang="en-US" dirty="0"/>
              <a:t> 的 </a:t>
            </a:r>
            <a:r>
              <a:rPr kumimoji="1" lang="en-US" altLang="zh-CN" dirty="0"/>
              <a:t>bool</a:t>
            </a:r>
            <a:r>
              <a:rPr kumimoji="1" lang="zh-CN" altLang="en-US" dirty="0"/>
              <a:t> 值过 </a:t>
            </a:r>
            <a:r>
              <a:rPr kumimoji="1" lang="en-US" altLang="zh-CN" dirty="0" err="1">
                <a:solidFill>
                  <a:schemeClr val="accent4"/>
                </a:solidFill>
              </a:rPr>
              <a:t>EntropyLoss</a:t>
            </a:r>
            <a:r>
              <a:rPr kumimoji="1" lang="zh-CN" altLang="en-US" dirty="0">
                <a:solidFill>
                  <a:schemeClr val="accent4"/>
                </a:solidFill>
              </a:rPr>
              <a:t> </a:t>
            </a:r>
            <a:r>
              <a:rPr kumimoji="1" lang="zh-CN" altLang="en-US" dirty="0"/>
              <a:t>就完了。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BFD2075-31AB-DA9A-7F9D-47D04CD73D8E}"/>
              </a:ext>
            </a:extLst>
          </p:cNvPr>
          <p:cNvSpPr txBox="1"/>
          <p:nvPr/>
        </p:nvSpPr>
        <p:spPr>
          <a:xfrm>
            <a:off x="0" y="4900579"/>
            <a:ext cx="12192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总体上来说，这个项目的</a:t>
            </a:r>
            <a:r>
              <a:rPr kumimoji="1" lang="en-US" altLang="zh-CN" dirty="0"/>
              <a:t>Loss</a:t>
            </a:r>
            <a:r>
              <a:rPr kumimoji="1" lang="zh-CN" altLang="en-US" dirty="0"/>
              <a:t>设计是相对直观的，没有难以理解的过渡</a:t>
            </a:r>
            <a:r>
              <a:rPr kumimoji="1" lang="en-US" altLang="zh-CN" dirty="0"/>
              <a:t>Loss</a:t>
            </a:r>
            <a:r>
              <a:rPr kumimoji="1" lang="zh-CN" altLang="en-US" dirty="0"/>
              <a:t>之类的东西。从</a:t>
            </a:r>
            <a:r>
              <a:rPr kumimoji="1" lang="en-US" altLang="zh-CN" dirty="0"/>
              <a:t>Loss</a:t>
            </a:r>
            <a:r>
              <a:rPr kumimoji="1" lang="zh-CN" altLang="en-US" dirty="0"/>
              <a:t>的设计上也能清晰地看出模型关注的点是哪些。</a:t>
            </a:r>
            <a:br>
              <a:rPr kumimoji="1" lang="en-US" altLang="zh-CN" dirty="0"/>
            </a:br>
            <a:r>
              <a:rPr lang="en-US" altLang="zh-CN" b="1" dirty="0">
                <a:solidFill>
                  <a:srgbClr val="262626"/>
                </a:solidFill>
                <a:latin typeface="-apple-system"/>
              </a:rPr>
              <a:t>MTVL1Loss</a:t>
            </a:r>
            <a:r>
              <a:rPr lang="zh-CN" altLang="en-US" b="1" dirty="0">
                <a:solidFill>
                  <a:srgbClr val="262626"/>
                </a:solidFill>
                <a:latin typeface="-apple-system"/>
              </a:rPr>
              <a:t> 中，着重关注维度</a:t>
            </a:r>
            <a:r>
              <a:rPr lang="en-US" altLang="zh-CN" b="1" dirty="0">
                <a:solidFill>
                  <a:srgbClr val="262626"/>
                </a:solidFill>
                <a:latin typeface="-apple-system"/>
              </a:rPr>
              <a:t>0</a:t>
            </a:r>
            <a:r>
              <a:rPr lang="zh-CN" altLang="en-US" b="1" dirty="0">
                <a:solidFill>
                  <a:srgbClr val="262626"/>
                </a:solidFill>
                <a:latin typeface="-apple-system"/>
              </a:rPr>
              <a:t>和维度</a:t>
            </a:r>
            <a:r>
              <a:rPr lang="en-US" altLang="zh-CN" b="1" dirty="0">
                <a:solidFill>
                  <a:srgbClr val="262626"/>
                </a:solidFill>
                <a:latin typeface="-apple-system"/>
              </a:rPr>
              <a:t>6</a:t>
            </a:r>
            <a:r>
              <a:rPr lang="zh-CN" altLang="en-US" b="1" dirty="0">
                <a:solidFill>
                  <a:srgbClr val="262626"/>
                </a:solidFill>
                <a:latin typeface="-apple-system"/>
              </a:rPr>
              <a:t>。</a:t>
            </a:r>
            <a:r>
              <a:rPr lang="zh-CN" altLang="en-US" dirty="0">
                <a:solidFill>
                  <a:srgbClr val="262626"/>
                </a:solidFill>
                <a:latin typeface="-apple-system"/>
              </a:rPr>
              <a:t>即对</a:t>
            </a:r>
            <a:r>
              <a:rPr lang="zh-CN" altLang="en-US" b="1" dirty="0">
                <a:solidFill>
                  <a:srgbClr val="262626"/>
                </a:solidFill>
                <a:latin typeface="-apple-system"/>
              </a:rPr>
              <a:t>物体出现与否</a:t>
            </a:r>
            <a:r>
              <a:rPr lang="zh-CN" altLang="en-US" dirty="0">
                <a:solidFill>
                  <a:srgbClr val="262626"/>
                </a:solidFill>
                <a:latin typeface="-apple-system"/>
              </a:rPr>
              <a:t>的预测是否准确，以及</a:t>
            </a:r>
            <a:r>
              <a:rPr lang="zh-CN" altLang="en-US" b="1" dirty="0">
                <a:solidFill>
                  <a:srgbClr val="262626"/>
                </a:solidFill>
                <a:latin typeface="-apple-system"/>
              </a:rPr>
              <a:t>出现物体的速度</a:t>
            </a:r>
            <a:r>
              <a:rPr lang="zh-CN" altLang="en-US" dirty="0">
                <a:solidFill>
                  <a:srgbClr val="262626"/>
                </a:solidFill>
                <a:latin typeface="-apple-system"/>
              </a:rPr>
              <a:t>预测是否准确。</a:t>
            </a:r>
            <a:endParaRPr lang="en-US" altLang="zh-CN" dirty="0">
              <a:solidFill>
                <a:srgbClr val="262626"/>
              </a:solidFill>
              <a:latin typeface="-apple-system"/>
            </a:endParaRPr>
          </a:p>
          <a:p>
            <a:r>
              <a:rPr lang="en-US" altLang="zh-CN" b="1" dirty="0">
                <a:solidFill>
                  <a:srgbClr val="262626"/>
                </a:solidFill>
                <a:latin typeface="-apple-system"/>
              </a:rPr>
              <a:t>WaypointL1Loss</a:t>
            </a:r>
            <a:r>
              <a:rPr lang="zh-CN" altLang="en-US" b="1" dirty="0">
                <a:solidFill>
                  <a:srgbClr val="262626"/>
                </a:solidFill>
                <a:latin typeface="-apple-system"/>
              </a:rPr>
              <a:t> 中，着重关注近点的路径是否准确。</a:t>
            </a:r>
            <a:endParaRPr lang="en-US" altLang="zh-CN" b="1" dirty="0">
              <a:solidFill>
                <a:srgbClr val="262626"/>
              </a:solidFill>
              <a:latin typeface="-apple-system"/>
            </a:endParaRPr>
          </a:p>
          <a:p>
            <a:r>
              <a:rPr kumimoji="1" lang="zh-CN" altLang="en-US" dirty="0">
                <a:solidFill>
                  <a:srgbClr val="262626"/>
                </a:solidFill>
                <a:latin typeface="-apple-system"/>
              </a:rPr>
              <a:t>这些其实都是相当基础，也相当符合符合人类直觉的设计。</a:t>
            </a:r>
            <a:endParaRPr kumimoji="1" lang="en-US" altLang="zh-CN" dirty="0">
              <a:solidFill>
                <a:srgbClr val="262626"/>
              </a:solidFill>
              <a:latin typeface="-apple-system"/>
            </a:endParaRPr>
          </a:p>
          <a:p>
            <a:r>
              <a:rPr kumimoji="1" lang="zh-CN" altLang="en-US" dirty="0">
                <a:solidFill>
                  <a:srgbClr val="262626"/>
                </a:solidFill>
                <a:latin typeface="-apple-system"/>
              </a:rPr>
              <a:t>这意味着实际上改进的空间还是比较大的。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744054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7221BA-D190-2F83-4938-85A5FB5FB4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框 14">
            <a:extLst>
              <a:ext uri="{FF2B5EF4-FFF2-40B4-BE49-F238E27FC236}">
                <a16:creationId xmlns:a16="http://schemas.microsoft.com/office/drawing/2014/main" id="{6A623489-B049-6D30-6B07-E75C5FBF9CA2}"/>
              </a:ext>
            </a:extLst>
          </p:cNvPr>
          <p:cNvSpPr txBox="1"/>
          <p:nvPr/>
        </p:nvSpPr>
        <p:spPr>
          <a:xfrm>
            <a:off x="0" y="0"/>
            <a:ext cx="109552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262626"/>
                </a:solidFill>
                <a:latin typeface="-apple-system"/>
              </a:rPr>
              <a:t>四、</a:t>
            </a:r>
            <a:r>
              <a:rPr lang="en-US" altLang="zh-CN" sz="2800" b="1" dirty="0">
                <a:solidFill>
                  <a:srgbClr val="262626"/>
                </a:solidFill>
                <a:latin typeface="-apple-system"/>
              </a:rPr>
              <a:t>Network</a:t>
            </a:r>
            <a:r>
              <a:rPr lang="zh-CN" altLang="en-US" sz="2800" b="1" dirty="0">
                <a:solidFill>
                  <a:srgbClr val="262626"/>
                </a:solidFill>
                <a:latin typeface="-apple-system"/>
              </a:rPr>
              <a:t> </a:t>
            </a:r>
            <a:r>
              <a:rPr lang="en-US" altLang="zh-CN" sz="2800" b="1" dirty="0">
                <a:solidFill>
                  <a:srgbClr val="262626"/>
                </a:solidFill>
                <a:latin typeface="-apple-system"/>
              </a:rPr>
              <a:t>Architecture</a:t>
            </a:r>
            <a:r>
              <a:rPr lang="zh-CN" altLang="en-US" sz="2800" b="1" dirty="0">
                <a:solidFill>
                  <a:srgbClr val="262626"/>
                </a:solidFill>
                <a:latin typeface="-apple-system"/>
              </a:rPr>
              <a:t> </a:t>
            </a:r>
            <a:r>
              <a:rPr lang="en-US" altLang="zh-CN" sz="2800" b="1" dirty="0">
                <a:solidFill>
                  <a:srgbClr val="262626"/>
                </a:solidFill>
                <a:latin typeface="-apple-system"/>
              </a:rPr>
              <a:t>–</a:t>
            </a:r>
            <a:r>
              <a:rPr lang="zh-CN" altLang="en-US" sz="2800" b="1" dirty="0">
                <a:solidFill>
                  <a:srgbClr val="262626"/>
                </a:solidFill>
                <a:latin typeface="-apple-system"/>
              </a:rPr>
              <a:t> </a:t>
            </a:r>
            <a:r>
              <a:rPr lang="en-US" altLang="zh-CN" sz="2800" b="1" dirty="0">
                <a:solidFill>
                  <a:srgbClr val="262626"/>
                </a:solidFill>
                <a:latin typeface="-apple-system"/>
              </a:rPr>
              <a:t>Backbone: The stepping stone to everything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2CCCA09-6D45-1116-58B9-71A205E7AE54}"/>
              </a:ext>
            </a:extLst>
          </p:cNvPr>
          <p:cNvSpPr txBox="1"/>
          <p:nvPr/>
        </p:nvSpPr>
        <p:spPr>
          <a:xfrm>
            <a:off x="0" y="870449"/>
            <a:ext cx="1231619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这个词汇经常能在各种论文和代码中见到。</a:t>
            </a:r>
            <a:endParaRPr kumimoji="1" lang="en-US" altLang="zh-CN" dirty="0"/>
          </a:p>
          <a:p>
            <a:r>
              <a:rPr kumimoji="1" lang="zh-CN" altLang="en-US" dirty="0"/>
              <a:t>在神经网络领域这个词汇更多地使用的是</a:t>
            </a:r>
            <a:r>
              <a:rPr kumimoji="1" lang="en-US" altLang="zh-CN" dirty="0"/>
              <a:t>“</a:t>
            </a:r>
            <a:r>
              <a:rPr kumimoji="1" lang="zh-CN" altLang="en-US" dirty="0"/>
              <a:t>基础</a:t>
            </a:r>
            <a:r>
              <a:rPr kumimoji="1" lang="en-US" altLang="zh-CN" dirty="0"/>
              <a:t>”</a:t>
            </a:r>
            <a:r>
              <a:rPr kumimoji="1" lang="zh-CN" altLang="en-US" dirty="0"/>
              <a:t> ，</a:t>
            </a:r>
            <a:r>
              <a:rPr kumimoji="1" lang="en-US" altLang="zh-CN" dirty="0"/>
              <a:t> “</a:t>
            </a:r>
            <a:r>
              <a:rPr kumimoji="1" lang="zh-CN" altLang="en-US" dirty="0"/>
              <a:t>广泛</a:t>
            </a:r>
            <a:r>
              <a:rPr kumimoji="1" lang="en-US" altLang="zh-CN" dirty="0"/>
              <a:t>”</a:t>
            </a:r>
            <a:r>
              <a:rPr kumimoji="1" lang="zh-CN" altLang="en-US" dirty="0"/>
              <a:t>的内涵，和一般语境下的</a:t>
            </a:r>
            <a:r>
              <a:rPr kumimoji="1" lang="en-US" altLang="zh-CN" dirty="0"/>
              <a:t>“</a:t>
            </a:r>
            <a:r>
              <a:rPr kumimoji="1" lang="zh-CN" altLang="en-US" dirty="0"/>
              <a:t>骨干</a:t>
            </a:r>
            <a:r>
              <a:rPr kumimoji="1" lang="en-US" altLang="zh-CN" dirty="0"/>
              <a:t>”, “</a:t>
            </a:r>
            <a:r>
              <a:rPr kumimoji="1" lang="zh-CN" altLang="en-US" dirty="0"/>
              <a:t>脊梁</a:t>
            </a:r>
            <a:r>
              <a:rPr kumimoji="1" lang="en-US" altLang="zh-CN" dirty="0"/>
              <a:t>”</a:t>
            </a:r>
            <a:r>
              <a:rPr kumimoji="1" lang="zh-CN" altLang="en-US" dirty="0"/>
              <a:t>的精英意味有所不同。</a:t>
            </a:r>
            <a:endParaRPr kumimoji="1" lang="en-US" altLang="zh-CN" dirty="0"/>
          </a:p>
          <a:p>
            <a:r>
              <a:rPr kumimoji="1" lang="zh-CN" altLang="en-US" dirty="0"/>
              <a:t>同义如</a:t>
            </a:r>
            <a:r>
              <a:rPr kumimoji="1" lang="en-US" altLang="zh-CN" dirty="0"/>
              <a:t>: </a:t>
            </a:r>
            <a:r>
              <a:rPr lang="en" altLang="zh-CN" dirty="0"/>
              <a:t>Small businesses are often considered the backbone of the economy.</a:t>
            </a:r>
          </a:p>
          <a:p>
            <a:r>
              <a:rPr kumimoji="1" lang="zh-CN" altLang="en-US" dirty="0"/>
              <a:t>因此，这个部分实际上是架构中</a:t>
            </a:r>
            <a:r>
              <a:rPr kumimoji="1" lang="zh-CN" altLang="en-US" b="1" dirty="0"/>
              <a:t>最基础</a:t>
            </a:r>
            <a:r>
              <a:rPr kumimoji="1" lang="zh-CN" altLang="en-US" dirty="0"/>
              <a:t>的部分，往往也是处理输入的部分。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2607C16-AA2C-95D2-E6FB-F7B4023037DE}"/>
              </a:ext>
            </a:extLst>
          </p:cNvPr>
          <p:cNvSpPr txBox="1"/>
          <p:nvPr/>
        </p:nvSpPr>
        <p:spPr>
          <a:xfrm>
            <a:off x="0" y="523220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/>
              <a:t>0.</a:t>
            </a:r>
            <a:r>
              <a:rPr kumimoji="1" lang="zh-CN" altLang="en-US" sz="2000" b="1" dirty="0"/>
              <a:t> 基本定义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26236CC-204B-2C6E-E19A-499CE0E0042A}"/>
              </a:ext>
            </a:extLst>
          </p:cNvPr>
          <p:cNvSpPr txBox="1"/>
          <p:nvPr/>
        </p:nvSpPr>
        <p:spPr>
          <a:xfrm>
            <a:off x="0" y="2046714"/>
            <a:ext cx="52148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/>
              <a:t>1.</a:t>
            </a:r>
            <a:r>
              <a:rPr kumimoji="1" lang="zh-CN" altLang="en-US" sz="2000" b="1" dirty="0"/>
              <a:t> 以图像输入为例，说明 </a:t>
            </a:r>
            <a:r>
              <a:rPr kumimoji="1" lang="en-US" altLang="zh-CN" sz="2000" b="1" dirty="0"/>
              <a:t>backbone</a:t>
            </a:r>
            <a:r>
              <a:rPr kumimoji="1" lang="zh-CN" altLang="en-US" sz="2000" b="1" dirty="0"/>
              <a:t> 在干什么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02E7A5E-EB30-ECA9-778A-C1B26FD61880}"/>
              </a:ext>
            </a:extLst>
          </p:cNvPr>
          <p:cNvSpPr txBox="1"/>
          <p:nvPr/>
        </p:nvSpPr>
        <p:spPr>
          <a:xfrm>
            <a:off x="1" y="242032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Backbone</a:t>
            </a:r>
            <a:r>
              <a:rPr kumimoji="1" lang="zh-CN" altLang="en-US" dirty="0"/>
              <a:t> 的函数设计是非常简单的，实际上就是实例化了 </a:t>
            </a:r>
            <a:r>
              <a:rPr kumimoji="1" lang="en-US" altLang="zh-CN" dirty="0"/>
              <a:t>Module</a:t>
            </a:r>
            <a:r>
              <a:rPr kumimoji="1" lang="zh-CN" altLang="en-US" dirty="0"/>
              <a:t> 类的一个子类，在该子类中</a:t>
            </a:r>
            <a:r>
              <a:rPr kumimoji="1" lang="zh-CN" altLang="en-US" b="1" dirty="0"/>
              <a:t>调用了一个简单的基础模型</a:t>
            </a:r>
            <a:r>
              <a:rPr kumimoji="1" lang="zh-CN" altLang="en-US" dirty="0"/>
              <a:t>，</a:t>
            </a:r>
            <a:r>
              <a:rPr kumimoji="1" lang="zh-CN" altLang="en-US" b="1" dirty="0"/>
              <a:t>将打包好的数据过一遍这个基础模型，得到最基础的特征。</a:t>
            </a:r>
          </a:p>
        </p:txBody>
      </p:sp>
      <p:pic>
        <p:nvPicPr>
          <p:cNvPr id="16" name="图片 15" descr="路上有几辆车在行驶&#10;&#10;AI 生成的内容可能不正确。">
            <a:extLst>
              <a:ext uri="{FF2B5EF4-FFF2-40B4-BE49-F238E27FC236}">
                <a16:creationId xmlns:a16="http://schemas.microsoft.com/office/drawing/2014/main" id="{F04335A1-81CF-7DC9-B0D2-0E1773237A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017" y="3066651"/>
            <a:ext cx="9543743" cy="3791349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F42975EA-5770-A9D7-074C-C521868F00A8}"/>
              </a:ext>
            </a:extLst>
          </p:cNvPr>
          <p:cNvSpPr txBox="1"/>
          <p:nvPr/>
        </p:nvSpPr>
        <p:spPr>
          <a:xfrm>
            <a:off x="151632" y="3091338"/>
            <a:ext cx="41072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b="1" dirty="0"/>
              <a:t>图像预处理：</a:t>
            </a:r>
            <a:r>
              <a:rPr kumimoji="1" lang="en-US" altLang="zh-CN" sz="2000" b="1" dirty="0"/>
              <a:t>Resize &amp; Normalized</a:t>
            </a:r>
            <a:endParaRPr kumimoji="1" lang="zh-CN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2199225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7184D6-4B27-F95B-1D65-2469F36219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图表&#10;&#10;AI 生成的内容可能不正确。">
            <a:extLst>
              <a:ext uri="{FF2B5EF4-FFF2-40B4-BE49-F238E27FC236}">
                <a16:creationId xmlns:a16="http://schemas.microsoft.com/office/drawing/2014/main" id="{90DE9CBD-7C8F-E3D0-7F39-FA833724A5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67"/>
          <a:stretch>
            <a:fillRect/>
          </a:stretch>
        </p:blipFill>
        <p:spPr>
          <a:xfrm>
            <a:off x="0" y="5021969"/>
            <a:ext cx="6214339" cy="188104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41DE091-06B2-16EC-91C1-3E1FC17CA8E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5035"/>
          <a:stretch>
            <a:fillRect/>
          </a:stretch>
        </p:blipFill>
        <p:spPr>
          <a:xfrm>
            <a:off x="181443" y="3017705"/>
            <a:ext cx="9057001" cy="193545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08829ADC-78BA-44A6-64CB-2EDAAF751D73}"/>
              </a:ext>
            </a:extLst>
          </p:cNvPr>
          <p:cNvSpPr txBox="1"/>
          <p:nvPr/>
        </p:nvSpPr>
        <p:spPr>
          <a:xfrm>
            <a:off x="0" y="376940"/>
            <a:ext cx="52148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/>
              <a:t>1.</a:t>
            </a:r>
            <a:r>
              <a:rPr kumimoji="1" lang="zh-CN" altLang="en-US" sz="2000" b="1" dirty="0"/>
              <a:t> 以图像输入为例，说明 </a:t>
            </a:r>
            <a:r>
              <a:rPr kumimoji="1" lang="en-US" altLang="zh-CN" sz="2000" b="1" dirty="0"/>
              <a:t>backbone</a:t>
            </a:r>
            <a:r>
              <a:rPr kumimoji="1" lang="zh-CN" altLang="en-US" sz="2000" b="1" dirty="0"/>
              <a:t> 在干什么</a:t>
            </a:r>
          </a:p>
        </p:txBody>
      </p:sp>
      <p:pic>
        <p:nvPicPr>
          <p:cNvPr id="16" name="图片 15" descr="路上有几辆车在行驶&#10;&#10;AI 生成的内容可能不正确。">
            <a:extLst>
              <a:ext uri="{FF2B5EF4-FFF2-40B4-BE49-F238E27FC236}">
                <a16:creationId xmlns:a16="http://schemas.microsoft.com/office/drawing/2014/main" id="{9EAA0503-031A-CCD5-2B02-B9BC667208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146" y="895509"/>
            <a:ext cx="5681763" cy="2257138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7118C0D7-1644-9391-B748-ABB45BCDD050}"/>
              </a:ext>
            </a:extLst>
          </p:cNvPr>
          <p:cNvSpPr txBox="1"/>
          <p:nvPr/>
        </p:nvSpPr>
        <p:spPr>
          <a:xfrm>
            <a:off x="111713" y="695454"/>
            <a:ext cx="39356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b="1" dirty="0"/>
              <a:t>图像预处理</a:t>
            </a:r>
            <a:r>
              <a:rPr kumimoji="1" lang="en-US" altLang="zh-CN" sz="2000" b="1" dirty="0"/>
              <a:t>: Resize &amp; Normalized</a:t>
            </a:r>
            <a:endParaRPr kumimoji="1" lang="zh-CN" altLang="en-US" sz="2000" b="1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48C65E8-E77A-2AAE-4A6F-2283DF3E8E69}"/>
              </a:ext>
            </a:extLst>
          </p:cNvPr>
          <p:cNvSpPr txBox="1"/>
          <p:nvPr/>
        </p:nvSpPr>
        <p:spPr>
          <a:xfrm>
            <a:off x="119329" y="2952592"/>
            <a:ext cx="106843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b="1" dirty="0"/>
              <a:t>产出</a:t>
            </a:r>
            <a:r>
              <a:rPr kumimoji="1" lang="en-US" altLang="zh-CN" sz="2000" b="1" dirty="0"/>
              <a:t>1:</a:t>
            </a:r>
            <a:r>
              <a:rPr kumimoji="1" lang="zh-CN" altLang="en-US" sz="2000" b="1" dirty="0"/>
              <a:t> 传入 </a:t>
            </a:r>
            <a:r>
              <a:rPr kumimoji="1" lang="en-US" altLang="zh-CN" sz="2000" b="1" dirty="0">
                <a:highlight>
                  <a:srgbClr val="FFFF00"/>
                </a:highlight>
              </a:rPr>
              <a:t>Resnet28d</a:t>
            </a:r>
            <a:r>
              <a:rPr kumimoji="1" lang="en-US" altLang="zh-CN" sz="2000" b="1" dirty="0"/>
              <a:t>, </a:t>
            </a:r>
            <a:r>
              <a:rPr kumimoji="1" lang="zh-CN" altLang="en-US" sz="2000" b="1" dirty="0"/>
              <a:t>得到特征图</a:t>
            </a:r>
            <a:r>
              <a:rPr kumimoji="1" lang="en-US" altLang="zh-CN" sz="2000" b="1" dirty="0"/>
              <a:t> (768, 7, 7) </a:t>
            </a:r>
            <a:r>
              <a:rPr kumimoji="1" lang="zh-CN" altLang="en-US" sz="2000" b="1" dirty="0"/>
              <a:t>的数据</a:t>
            </a:r>
            <a:r>
              <a:rPr kumimoji="1" lang="en-US" altLang="zh-CN" sz="2000" b="1" dirty="0"/>
              <a:t>,</a:t>
            </a:r>
            <a:r>
              <a:rPr kumimoji="1" lang="zh-CN" altLang="en-US" sz="2000" b="1" dirty="0"/>
              <a:t> 即</a:t>
            </a:r>
            <a:r>
              <a:rPr kumimoji="1" lang="en-US" altLang="zh-CN" sz="2000" b="1" dirty="0"/>
              <a:t>768</a:t>
            </a:r>
            <a:r>
              <a:rPr kumimoji="1" lang="zh-CN" altLang="en-US" sz="2000" b="1" dirty="0"/>
              <a:t>个通道，每个通道是</a:t>
            </a:r>
            <a:r>
              <a:rPr kumimoji="1" lang="en-US" altLang="zh-CN" sz="2000" b="1" dirty="0"/>
              <a:t> 7*7 </a:t>
            </a:r>
            <a:r>
              <a:rPr kumimoji="1" lang="zh-CN" altLang="en-US" sz="2000" b="1" dirty="0"/>
              <a:t>的数据。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BFA3EDC-F55D-056A-03FF-8EA293535855}"/>
              </a:ext>
            </a:extLst>
          </p:cNvPr>
          <p:cNvSpPr/>
          <p:nvPr/>
        </p:nvSpPr>
        <p:spPr>
          <a:xfrm>
            <a:off x="4477023" y="1008416"/>
            <a:ext cx="984474" cy="87148"/>
          </a:xfrm>
          <a:prstGeom prst="rect">
            <a:avLst/>
          </a:prstGeom>
          <a:solidFill>
            <a:srgbClr val="FFFF00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621395E-FE52-E7FA-F14D-CACCF68460DD}"/>
              </a:ext>
            </a:extLst>
          </p:cNvPr>
          <p:cNvSpPr txBox="1"/>
          <p:nvPr/>
        </p:nvSpPr>
        <p:spPr>
          <a:xfrm>
            <a:off x="110276" y="4724302"/>
            <a:ext cx="37962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b="1" dirty="0"/>
              <a:t>产出</a:t>
            </a:r>
            <a:r>
              <a:rPr kumimoji="1" lang="en-US" altLang="zh-CN" sz="2000" b="1" dirty="0"/>
              <a:t>2:</a:t>
            </a:r>
            <a:r>
              <a:rPr kumimoji="1" lang="zh-CN" altLang="en-US" sz="2000" b="1" dirty="0"/>
              <a:t> 统计每个通道的平均强度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9343BD5D-0DD0-2343-DA75-F6F1028A6501}"/>
              </a:ext>
            </a:extLst>
          </p:cNvPr>
          <p:cNvSpPr txBox="1"/>
          <p:nvPr/>
        </p:nvSpPr>
        <p:spPr>
          <a:xfrm>
            <a:off x="9172591" y="3357800"/>
            <a:ext cx="311672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highlight>
                  <a:srgbClr val="FFFF00"/>
                </a:highlight>
              </a:rPr>
              <a:t>768</a:t>
            </a:r>
            <a:r>
              <a:rPr kumimoji="1" lang="zh-CN" altLang="en-US" dirty="0"/>
              <a:t> 也只是一个</a:t>
            </a:r>
            <a:r>
              <a:rPr lang="zh-CN" altLang="en-US" b="1" dirty="0"/>
              <a:t>启发性</a:t>
            </a:r>
            <a:r>
              <a:rPr lang="zh-CN" altLang="en-US" dirty="0"/>
              <a:t>的数值</a:t>
            </a:r>
            <a:endParaRPr kumimoji="1" lang="en-US" altLang="zh-CN" dirty="0"/>
          </a:p>
          <a:p>
            <a:r>
              <a:rPr kumimoji="1" lang="zh-CN" altLang="en-US" dirty="0"/>
              <a:t>没有明确的道理。</a:t>
            </a:r>
            <a:endParaRPr kumimoji="1" lang="en-US" altLang="zh-CN" dirty="0"/>
          </a:p>
          <a:p>
            <a:r>
              <a:rPr kumimoji="1" lang="zh-CN" altLang="en-US" dirty="0"/>
              <a:t>依据</a:t>
            </a:r>
            <a:r>
              <a:rPr kumimoji="1" lang="en-US" altLang="zh-CN" dirty="0" err="1"/>
              <a:t>resnet</a:t>
            </a:r>
            <a:r>
              <a:rPr kumimoji="1" lang="zh-CN" altLang="en-US" dirty="0"/>
              <a:t>原理，这里的 </a:t>
            </a:r>
            <a:r>
              <a:rPr kumimoji="1" lang="en-US" altLang="zh-CN" dirty="0"/>
              <a:t>7</a:t>
            </a:r>
            <a:r>
              <a:rPr kumimoji="1" lang="zh-CN" altLang="en-US" dirty="0"/>
              <a:t>*</a:t>
            </a:r>
            <a:r>
              <a:rPr kumimoji="1" lang="en-US" altLang="zh-CN" dirty="0"/>
              <a:t>7</a:t>
            </a:r>
          </a:p>
          <a:p>
            <a:r>
              <a:rPr kumimoji="1" lang="zh-CN" altLang="en-US" dirty="0"/>
              <a:t>的特征图应该与原图有空间上的对应 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BD01895A-28D4-4282-396E-77F1203EC66B}"/>
              </a:ext>
            </a:extLst>
          </p:cNvPr>
          <p:cNvSpPr txBox="1"/>
          <p:nvPr/>
        </p:nvSpPr>
        <p:spPr>
          <a:xfrm>
            <a:off x="6214339" y="5613593"/>
            <a:ext cx="5378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体现了</a:t>
            </a:r>
            <a:r>
              <a:rPr kumimoji="1" lang="en-US" altLang="zh-CN" dirty="0"/>
              <a:t>768</a:t>
            </a:r>
            <a:r>
              <a:rPr kumimoji="1" lang="zh-CN" altLang="en-US" dirty="0"/>
              <a:t>个通道中，哪些通道对图像的反应最强烈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EAA8FE13-EC50-4738-BBF0-E6D1DBAB820C}"/>
              </a:ext>
            </a:extLst>
          </p:cNvPr>
          <p:cNvSpPr txBox="1"/>
          <p:nvPr/>
        </p:nvSpPr>
        <p:spPr>
          <a:xfrm>
            <a:off x="0" y="0"/>
            <a:ext cx="109552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262626"/>
                </a:solidFill>
                <a:latin typeface="-apple-system"/>
              </a:rPr>
              <a:t>四、</a:t>
            </a:r>
            <a:r>
              <a:rPr lang="en-US" altLang="zh-CN" sz="2800" b="1" dirty="0">
                <a:solidFill>
                  <a:srgbClr val="262626"/>
                </a:solidFill>
                <a:latin typeface="-apple-system"/>
              </a:rPr>
              <a:t>Network</a:t>
            </a:r>
            <a:r>
              <a:rPr lang="zh-CN" altLang="en-US" sz="2800" b="1" dirty="0">
                <a:solidFill>
                  <a:srgbClr val="262626"/>
                </a:solidFill>
                <a:latin typeface="-apple-system"/>
              </a:rPr>
              <a:t> </a:t>
            </a:r>
            <a:r>
              <a:rPr lang="en-US" altLang="zh-CN" sz="2800" b="1" dirty="0">
                <a:solidFill>
                  <a:srgbClr val="262626"/>
                </a:solidFill>
                <a:latin typeface="-apple-system"/>
              </a:rPr>
              <a:t>Architecture</a:t>
            </a:r>
            <a:r>
              <a:rPr lang="zh-CN" altLang="en-US" sz="2800" b="1" dirty="0">
                <a:solidFill>
                  <a:srgbClr val="262626"/>
                </a:solidFill>
                <a:latin typeface="-apple-system"/>
              </a:rPr>
              <a:t> </a:t>
            </a:r>
            <a:r>
              <a:rPr lang="en-US" altLang="zh-CN" sz="2800" b="1" dirty="0">
                <a:solidFill>
                  <a:srgbClr val="262626"/>
                </a:solidFill>
                <a:latin typeface="-apple-system"/>
              </a:rPr>
              <a:t>–</a:t>
            </a:r>
            <a:r>
              <a:rPr lang="zh-CN" altLang="en-US" sz="2800" b="1" dirty="0">
                <a:solidFill>
                  <a:srgbClr val="262626"/>
                </a:solidFill>
                <a:latin typeface="-apple-system"/>
              </a:rPr>
              <a:t> </a:t>
            </a:r>
            <a:r>
              <a:rPr lang="en-US" altLang="zh-CN" sz="2800" b="1" dirty="0">
                <a:solidFill>
                  <a:srgbClr val="262626"/>
                </a:solidFill>
                <a:latin typeface="-apple-system"/>
              </a:rPr>
              <a:t>Backbone: The stepping stone to everything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FE11C2FC-3E0A-FED5-DE78-3996B0D1BFC8}"/>
              </a:ext>
            </a:extLst>
          </p:cNvPr>
          <p:cNvSpPr txBox="1"/>
          <p:nvPr/>
        </p:nvSpPr>
        <p:spPr>
          <a:xfrm>
            <a:off x="6231385" y="1918583"/>
            <a:ext cx="5882411" cy="92333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chemeClr val="bg2">
                    <a:lumMod val="50000"/>
                  </a:schemeClr>
                </a:solidFill>
              </a:rPr>
              <a:t>6</a:t>
            </a:r>
            <a:r>
              <a:rPr kumimoji="1" lang="zh-CN" altLang="en-US" dirty="0">
                <a:solidFill>
                  <a:schemeClr val="bg2">
                    <a:lumMod val="50000"/>
                  </a:schemeClr>
                </a:solidFill>
              </a:rPr>
              <a:t>月</a:t>
            </a:r>
            <a:r>
              <a:rPr kumimoji="1" lang="en-US" altLang="zh-CN" dirty="0">
                <a:solidFill>
                  <a:schemeClr val="bg2">
                    <a:lumMod val="50000"/>
                  </a:schemeClr>
                </a:solidFill>
              </a:rPr>
              <a:t>17</a:t>
            </a:r>
            <a:r>
              <a:rPr kumimoji="1" lang="zh-CN" altLang="en-US" dirty="0">
                <a:solidFill>
                  <a:schemeClr val="bg2">
                    <a:lumMod val="50000"/>
                  </a:schemeClr>
                </a:solidFill>
              </a:rPr>
              <a:t>日注：</a:t>
            </a:r>
            <a:r>
              <a:rPr kumimoji="1" lang="en-US" altLang="zh-CN" b="1" dirty="0">
                <a:solidFill>
                  <a:schemeClr val="bg2">
                    <a:lumMod val="50000"/>
                  </a:schemeClr>
                </a:solidFill>
              </a:rPr>
              <a:t>ResNet28d</a:t>
            </a:r>
            <a:r>
              <a:rPr kumimoji="1" lang="zh-CN" altLang="en-US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bg2">
                    <a:lumMod val="50000"/>
                  </a:schemeClr>
                </a:solidFill>
              </a:rPr>
              <a:t>–</a:t>
            </a:r>
            <a:r>
              <a:rPr kumimoji="1" lang="zh-CN" altLang="en-US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kumimoji="1" lang="en-US" altLang="zh-CN" b="1" dirty="0">
                <a:solidFill>
                  <a:schemeClr val="bg2">
                    <a:lumMod val="50000"/>
                  </a:schemeClr>
                </a:solidFill>
              </a:rPr>
              <a:t>768</a:t>
            </a:r>
            <a:r>
              <a:rPr kumimoji="1" lang="zh-CN" altLang="en-US" dirty="0">
                <a:solidFill>
                  <a:schemeClr val="bg2">
                    <a:lumMod val="50000"/>
                  </a:schemeClr>
                </a:solidFill>
              </a:rPr>
              <a:t> 这个组合是</a:t>
            </a:r>
            <a:r>
              <a:rPr kumimoji="1" lang="en-US" altLang="zh-CN" dirty="0" err="1">
                <a:solidFill>
                  <a:schemeClr val="bg2">
                    <a:lumMod val="50000"/>
                  </a:schemeClr>
                </a:solidFill>
              </a:rPr>
              <a:t>interfuser</a:t>
            </a:r>
            <a:r>
              <a:rPr kumimoji="1" lang="zh-CN" altLang="en-US" dirty="0">
                <a:solidFill>
                  <a:schemeClr val="bg2">
                    <a:lumMod val="50000"/>
                  </a:schemeClr>
                </a:solidFill>
              </a:rPr>
              <a:t>的设定。</a:t>
            </a:r>
            <a:endParaRPr kumimoji="1" lang="en-US" altLang="zh-CN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kumimoji="1" lang="en-US" altLang="zh-CN" dirty="0" err="1">
                <a:solidFill>
                  <a:schemeClr val="bg2">
                    <a:lumMod val="50000"/>
                  </a:schemeClr>
                </a:solidFill>
              </a:rPr>
              <a:t>Github</a:t>
            </a:r>
            <a:r>
              <a:rPr kumimoji="1" lang="zh-CN" altLang="en-US" dirty="0">
                <a:solidFill>
                  <a:schemeClr val="bg2">
                    <a:lumMod val="50000"/>
                  </a:schemeClr>
                </a:solidFill>
              </a:rPr>
              <a:t>的演示代码中用的 </a:t>
            </a:r>
            <a:r>
              <a:rPr kumimoji="1" lang="en-US" altLang="zh-CN" dirty="0" err="1">
                <a:solidFill>
                  <a:schemeClr val="bg2">
                    <a:lumMod val="50000"/>
                  </a:schemeClr>
                </a:solidFill>
              </a:rPr>
              <a:t>interfuser_baseline</a:t>
            </a:r>
            <a:r>
              <a:rPr kumimoji="1" lang="en-US" altLang="zh-CN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kumimoji="1" lang="zh-CN" altLang="en-US" dirty="0">
                <a:solidFill>
                  <a:schemeClr val="bg2">
                    <a:lumMod val="50000"/>
                  </a:schemeClr>
                </a:solidFill>
              </a:rPr>
              <a:t>模型用的是</a:t>
            </a:r>
            <a:endParaRPr kumimoji="1" lang="en-US" altLang="zh-CN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kumimoji="1" lang="zh-CN" altLang="en-US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kumimoji="1" lang="en-US" altLang="zh-CN" b="1" dirty="0">
                <a:solidFill>
                  <a:schemeClr val="bg2">
                    <a:lumMod val="50000"/>
                  </a:schemeClr>
                </a:solidFill>
              </a:rPr>
              <a:t>ResNet50d</a:t>
            </a:r>
            <a:r>
              <a:rPr kumimoji="1" lang="zh-CN" altLang="en-US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bg2">
                    <a:lumMod val="50000"/>
                  </a:schemeClr>
                </a:solidFill>
              </a:rPr>
              <a:t>–</a:t>
            </a:r>
            <a:r>
              <a:rPr kumimoji="1" lang="zh-CN" altLang="en-US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kumimoji="1" lang="en-US" altLang="zh-CN" b="1" dirty="0">
                <a:solidFill>
                  <a:schemeClr val="bg2">
                    <a:lumMod val="50000"/>
                  </a:schemeClr>
                </a:solidFill>
              </a:rPr>
              <a:t>256</a:t>
            </a:r>
            <a:r>
              <a:rPr kumimoji="1" lang="zh-CN" altLang="en-US" dirty="0">
                <a:solidFill>
                  <a:schemeClr val="bg2">
                    <a:lumMod val="50000"/>
                  </a:schemeClr>
                </a:solidFill>
              </a:rPr>
              <a:t> 的组合 。不过原理上应该是没区别的。</a:t>
            </a:r>
          </a:p>
        </p:txBody>
      </p:sp>
    </p:spTree>
    <p:extLst>
      <p:ext uri="{BB962C8B-B14F-4D97-AF65-F5344CB8AC3E}">
        <p14:creationId xmlns:p14="http://schemas.microsoft.com/office/powerpoint/2010/main" val="13281836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30DF24A1-BC7C-2F91-B177-6A985B4771B9}"/>
              </a:ext>
            </a:extLst>
          </p:cNvPr>
          <p:cNvSpPr txBox="1"/>
          <p:nvPr/>
        </p:nvSpPr>
        <p:spPr>
          <a:xfrm>
            <a:off x="0" y="1106905"/>
            <a:ext cx="108643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262626"/>
                </a:solidFill>
              </a:rPr>
              <a:t>一、到底是什么数据传入了 </a:t>
            </a:r>
            <a:r>
              <a:rPr lang="en-US" altLang="zh-CN" sz="2800" b="1" dirty="0">
                <a:solidFill>
                  <a:srgbClr val="262626"/>
                </a:solidFill>
              </a:rPr>
              <a:t>Transformer</a:t>
            </a:r>
            <a:r>
              <a:rPr lang="zh-CN" altLang="en-US" sz="2800" b="1" dirty="0">
                <a:solidFill>
                  <a:srgbClr val="262626"/>
                </a:solidFill>
              </a:rPr>
              <a:t> </a:t>
            </a:r>
            <a:r>
              <a:rPr lang="en-US" altLang="zh-CN" sz="2800" b="1" dirty="0">
                <a:solidFill>
                  <a:srgbClr val="262626"/>
                </a:solidFill>
              </a:rPr>
              <a:t>–</a:t>
            </a:r>
            <a:r>
              <a:rPr lang="zh-CN" altLang="en-US" sz="2800" b="1" dirty="0">
                <a:solidFill>
                  <a:srgbClr val="262626"/>
                </a:solidFill>
              </a:rPr>
              <a:t> 雷达信号的</a:t>
            </a:r>
            <a:r>
              <a:rPr lang="en-US" altLang="zh-CN" sz="2800" b="1" dirty="0">
                <a:solidFill>
                  <a:srgbClr val="262626"/>
                </a:solidFill>
              </a:rPr>
              <a:t>BEV</a:t>
            </a:r>
            <a:r>
              <a:rPr lang="zh-CN" altLang="en-US" sz="2800" b="1" dirty="0">
                <a:solidFill>
                  <a:srgbClr val="262626"/>
                </a:solidFill>
              </a:rPr>
              <a:t>三通道化</a:t>
            </a:r>
            <a:endParaRPr lang="zh-CN" altLang="en-US" sz="2800" dirty="0">
              <a:solidFill>
                <a:srgbClr val="262626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5738756-6530-F32F-0295-4EE82F3670E8}"/>
              </a:ext>
            </a:extLst>
          </p:cNvPr>
          <p:cNvSpPr txBox="1"/>
          <p:nvPr/>
        </p:nvSpPr>
        <p:spPr>
          <a:xfrm>
            <a:off x="0" y="1630182"/>
            <a:ext cx="38331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/>
              <a:t>1.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3D</a:t>
            </a:r>
            <a:r>
              <a:rPr kumimoji="1" lang="zh-CN" altLang="en-US" sz="2000" dirty="0"/>
              <a:t>雷达成像的俯视图与左视图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D083A7DC-DC37-9EAD-FA4F-516C0E725645}"/>
              </a:ext>
            </a:extLst>
          </p:cNvPr>
          <p:cNvSpPr txBox="1"/>
          <p:nvPr/>
        </p:nvSpPr>
        <p:spPr>
          <a:xfrm>
            <a:off x="0" y="2030292"/>
            <a:ext cx="30059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/>
              <a:t>2.</a:t>
            </a:r>
            <a:r>
              <a:rPr kumimoji="1" lang="zh-CN" altLang="en-US" sz="2000" dirty="0"/>
              <a:t> 以直方图裁切关注范围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402232B-AD16-D1EB-6919-E304CB97B242}"/>
              </a:ext>
            </a:extLst>
          </p:cNvPr>
          <p:cNvSpPr txBox="1"/>
          <p:nvPr/>
        </p:nvSpPr>
        <p:spPr>
          <a:xfrm>
            <a:off x="-23083" y="2430459"/>
            <a:ext cx="34692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/>
              <a:t>3.</a:t>
            </a:r>
            <a:r>
              <a:rPr kumimoji="1" lang="zh-CN" altLang="en-US" sz="2000" dirty="0"/>
              <a:t> 以</a:t>
            </a:r>
            <a:r>
              <a:rPr kumimoji="1" lang="en-US" altLang="zh-CN" sz="2000" dirty="0"/>
              <a:t>Z</a:t>
            </a:r>
            <a:r>
              <a:rPr kumimoji="1" lang="zh-CN" altLang="en-US" sz="2000" dirty="0"/>
              <a:t>轴筛选“地上”的物体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6A5DCC10-172D-7380-1E1C-1371E576139F}"/>
              </a:ext>
            </a:extLst>
          </p:cNvPr>
          <p:cNvSpPr txBox="1"/>
          <p:nvPr/>
        </p:nvSpPr>
        <p:spPr>
          <a:xfrm>
            <a:off x="-23083" y="2830512"/>
            <a:ext cx="119511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262626"/>
                </a:solidFill>
              </a:rPr>
              <a:t>二、到底是什么数据传入了 </a:t>
            </a:r>
            <a:r>
              <a:rPr lang="en-US" altLang="zh-CN" sz="2800" b="1" dirty="0">
                <a:solidFill>
                  <a:srgbClr val="262626"/>
                </a:solidFill>
              </a:rPr>
              <a:t>Transformer</a:t>
            </a:r>
            <a:r>
              <a:rPr lang="zh-CN" altLang="en-US" sz="2800" b="1" dirty="0">
                <a:solidFill>
                  <a:srgbClr val="262626"/>
                </a:solidFill>
              </a:rPr>
              <a:t> </a:t>
            </a:r>
            <a:r>
              <a:rPr lang="en-US" altLang="zh-CN" sz="2800" b="1" dirty="0">
                <a:solidFill>
                  <a:srgbClr val="262626"/>
                </a:solidFill>
              </a:rPr>
              <a:t>–</a:t>
            </a:r>
            <a:r>
              <a:rPr lang="zh-CN" altLang="en-US" sz="2800" b="1" dirty="0">
                <a:solidFill>
                  <a:srgbClr val="262626"/>
                </a:solidFill>
              </a:rPr>
              <a:t> </a:t>
            </a:r>
            <a:r>
              <a:rPr lang="en-US" altLang="zh-CN" sz="2800" b="1" dirty="0" err="1">
                <a:solidFill>
                  <a:srgbClr val="262626"/>
                </a:solidFill>
              </a:rPr>
              <a:t>CarlaMVDetDataset</a:t>
            </a:r>
            <a:r>
              <a:rPr lang="zh-CN" altLang="en-US" sz="2800" b="1" dirty="0">
                <a:solidFill>
                  <a:srgbClr val="262626"/>
                </a:solidFill>
              </a:rPr>
              <a:t> 返回的内容</a:t>
            </a:r>
            <a:endParaRPr lang="zh-CN" altLang="en-US" sz="2800" b="0" i="0" dirty="0">
              <a:solidFill>
                <a:srgbClr val="262626"/>
              </a:solidFill>
              <a:effectLst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956A37AB-ECBE-049C-1225-124F4823EA06}"/>
              </a:ext>
            </a:extLst>
          </p:cNvPr>
          <p:cNvSpPr txBox="1"/>
          <p:nvPr/>
        </p:nvSpPr>
        <p:spPr>
          <a:xfrm>
            <a:off x="0" y="3319603"/>
            <a:ext cx="1980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/>
              <a:t>0.</a:t>
            </a:r>
            <a:r>
              <a:rPr kumimoji="1" lang="zh-CN" altLang="en-US" sz="2000" dirty="0"/>
              <a:t> 数据构成概览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26FE2A94-6CB5-7960-F3AD-943332B51C5D}"/>
              </a:ext>
            </a:extLst>
          </p:cNvPr>
          <p:cNvSpPr txBox="1"/>
          <p:nvPr/>
        </p:nvSpPr>
        <p:spPr>
          <a:xfrm>
            <a:off x="0" y="3719713"/>
            <a:ext cx="24817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/>
              <a:t>1.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measurements</a:t>
            </a:r>
            <a:r>
              <a:rPr kumimoji="1" lang="zh-CN" altLang="en-US" sz="2000" dirty="0"/>
              <a:t> 文件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0D9C5984-0B42-1611-06E5-13D9E9F74504}"/>
              </a:ext>
            </a:extLst>
          </p:cNvPr>
          <p:cNvSpPr txBox="1"/>
          <p:nvPr/>
        </p:nvSpPr>
        <p:spPr>
          <a:xfrm>
            <a:off x="0" y="4119823"/>
            <a:ext cx="22431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/>
              <a:t>2.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Affordance</a:t>
            </a:r>
            <a:r>
              <a:rPr kumimoji="1" lang="zh-CN" altLang="en-US" sz="2000" dirty="0"/>
              <a:t> 文件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EF51A7B2-26C3-A34E-B42D-481239B3CAD9}"/>
              </a:ext>
            </a:extLst>
          </p:cNvPr>
          <p:cNvSpPr txBox="1"/>
          <p:nvPr/>
        </p:nvSpPr>
        <p:spPr>
          <a:xfrm>
            <a:off x="0" y="4519933"/>
            <a:ext cx="37240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/>
              <a:t>3.</a:t>
            </a:r>
            <a:r>
              <a:rPr kumimoji="1" lang="zh-CN" altLang="en-US" sz="2000" dirty="0"/>
              <a:t> 综合</a:t>
            </a:r>
            <a:r>
              <a:rPr kumimoji="1" lang="en-US" altLang="zh-CN" sz="2000" dirty="0"/>
              <a:t>1</a:t>
            </a:r>
            <a:r>
              <a:rPr kumimoji="1" lang="zh-CN" altLang="en-US" sz="2000" dirty="0"/>
              <a:t>，</a:t>
            </a:r>
            <a:r>
              <a:rPr kumimoji="1" lang="en-US" altLang="zh-CN" sz="2000" dirty="0"/>
              <a:t>2</a:t>
            </a:r>
            <a:r>
              <a:rPr kumimoji="1" lang="zh-CN" altLang="en-US" sz="2000" dirty="0"/>
              <a:t>而成的 </a:t>
            </a:r>
            <a:r>
              <a:rPr kumimoji="1" lang="en-US" altLang="zh-CN" sz="2000" dirty="0"/>
              <a:t>Heat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Map</a:t>
            </a:r>
            <a:r>
              <a:rPr kumimoji="1" lang="zh-CN" altLang="en-US" sz="2000" dirty="0"/>
              <a:t> 图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E54E62DA-77F4-570C-6C14-C8734953D583}"/>
              </a:ext>
            </a:extLst>
          </p:cNvPr>
          <p:cNvSpPr txBox="1"/>
          <p:nvPr/>
        </p:nvSpPr>
        <p:spPr>
          <a:xfrm>
            <a:off x="0" y="4920043"/>
            <a:ext cx="42851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262626"/>
                </a:solidFill>
              </a:rPr>
              <a:t>三、</a:t>
            </a:r>
            <a:r>
              <a:rPr lang="en-US" altLang="zh-CN" sz="2800" b="1" dirty="0">
                <a:solidFill>
                  <a:srgbClr val="262626"/>
                </a:solidFill>
              </a:rPr>
              <a:t>Loss</a:t>
            </a:r>
            <a:r>
              <a:rPr lang="zh-CN" altLang="en-US" sz="2800" b="1" dirty="0">
                <a:solidFill>
                  <a:srgbClr val="262626"/>
                </a:solidFill>
              </a:rPr>
              <a:t> </a:t>
            </a:r>
            <a:r>
              <a:rPr lang="en-US" altLang="zh-CN" sz="2800" b="1" dirty="0">
                <a:solidFill>
                  <a:srgbClr val="262626"/>
                </a:solidFill>
              </a:rPr>
              <a:t>Function</a:t>
            </a:r>
            <a:r>
              <a:rPr lang="zh-CN" altLang="en-US" sz="2800" b="1" dirty="0">
                <a:solidFill>
                  <a:srgbClr val="262626"/>
                </a:solidFill>
              </a:rPr>
              <a:t> </a:t>
            </a:r>
            <a:r>
              <a:rPr lang="en-US" altLang="zh-CN" sz="2800" b="1" dirty="0">
                <a:solidFill>
                  <a:srgbClr val="262626"/>
                </a:solidFill>
              </a:rPr>
              <a:t>Design</a:t>
            </a:r>
            <a:r>
              <a:rPr lang="zh-CN" altLang="en-US" sz="2800" b="1" dirty="0">
                <a:solidFill>
                  <a:srgbClr val="262626"/>
                </a:solidFill>
              </a:rPr>
              <a:t> </a:t>
            </a:r>
            <a:endParaRPr lang="zh-CN" altLang="en-US" sz="2800" dirty="0">
              <a:solidFill>
                <a:srgbClr val="262626"/>
              </a:solidFill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54D20623-7DFB-DE14-E396-F00CCAA2A085}"/>
              </a:ext>
            </a:extLst>
          </p:cNvPr>
          <p:cNvSpPr txBox="1"/>
          <p:nvPr/>
        </p:nvSpPr>
        <p:spPr>
          <a:xfrm>
            <a:off x="-1" y="5443263"/>
            <a:ext cx="12827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/>
              <a:t>0.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LF</a:t>
            </a:r>
            <a:r>
              <a:rPr kumimoji="1" lang="zh-CN" altLang="en-US" sz="2000" dirty="0"/>
              <a:t>总览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47B248A6-6A78-AF1B-21E7-339510489AEC}"/>
              </a:ext>
            </a:extLst>
          </p:cNvPr>
          <p:cNvSpPr txBox="1"/>
          <p:nvPr/>
        </p:nvSpPr>
        <p:spPr>
          <a:xfrm>
            <a:off x="-9381" y="5843373"/>
            <a:ext cx="1903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/>
              <a:t>1.</a:t>
            </a:r>
            <a:r>
              <a:rPr kumimoji="1" lang="zh-CN" altLang="en-US" sz="2000" dirty="0"/>
              <a:t> </a:t>
            </a:r>
            <a:r>
              <a:rPr lang="en-US" altLang="zh-CN" sz="2000" dirty="0">
                <a:solidFill>
                  <a:srgbClr val="262626"/>
                </a:solidFill>
              </a:rPr>
              <a:t>MTVL1Loss</a:t>
            </a:r>
            <a:r>
              <a:rPr lang="zh-CN" altLang="en-US" sz="2000" dirty="0">
                <a:solidFill>
                  <a:srgbClr val="262626"/>
                </a:solidFill>
              </a:rPr>
              <a:t> </a:t>
            </a:r>
            <a:endParaRPr kumimoji="1" lang="zh-CN" altLang="en-US" sz="2000" dirty="0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AE08C2CD-48D4-57D9-5D1D-C5A8B580D421}"/>
              </a:ext>
            </a:extLst>
          </p:cNvPr>
          <p:cNvSpPr txBox="1"/>
          <p:nvPr/>
        </p:nvSpPr>
        <p:spPr>
          <a:xfrm>
            <a:off x="0" y="6243483"/>
            <a:ext cx="61722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rgbClr val="262626"/>
                </a:solidFill>
              </a:rPr>
              <a:t>2.</a:t>
            </a:r>
            <a:r>
              <a:rPr lang="zh-CN" altLang="en-US" sz="2000" dirty="0">
                <a:solidFill>
                  <a:srgbClr val="262626"/>
                </a:solidFill>
              </a:rPr>
              <a:t> </a:t>
            </a:r>
            <a:r>
              <a:rPr lang="en-US" altLang="zh-CN" sz="2000" dirty="0">
                <a:solidFill>
                  <a:srgbClr val="262626"/>
                </a:solidFill>
              </a:rPr>
              <a:t>WaypointL1Loss</a:t>
            </a:r>
            <a:r>
              <a:rPr lang="zh-CN" altLang="en-US" sz="2000" dirty="0">
                <a:solidFill>
                  <a:srgbClr val="262626"/>
                </a:solidFill>
              </a:rPr>
              <a:t> </a:t>
            </a:r>
            <a:r>
              <a:rPr lang="en-US" altLang="zh-CN" sz="2000" dirty="0">
                <a:solidFill>
                  <a:srgbClr val="262626"/>
                </a:solidFill>
              </a:rPr>
              <a:t>&amp;</a:t>
            </a:r>
            <a:r>
              <a:rPr lang="zh-CN" altLang="en-US" sz="2000" dirty="0">
                <a:solidFill>
                  <a:srgbClr val="262626"/>
                </a:solidFill>
              </a:rPr>
              <a:t> </a:t>
            </a:r>
            <a:r>
              <a:rPr lang="en-US" altLang="zh-CN" sz="2000" dirty="0">
                <a:solidFill>
                  <a:srgbClr val="262626"/>
                </a:solidFill>
              </a:rPr>
              <a:t>Others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8673446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E127C1-F6AB-2EAB-1719-1912879E5C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161A39E1-AB4E-BB76-8839-BB23FB1E0DD1}"/>
              </a:ext>
            </a:extLst>
          </p:cNvPr>
          <p:cNvSpPr txBox="1"/>
          <p:nvPr/>
        </p:nvSpPr>
        <p:spPr>
          <a:xfrm>
            <a:off x="0" y="523220"/>
            <a:ext cx="45736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b="1" dirty="0"/>
              <a:t>小测试：</a:t>
            </a:r>
            <a:r>
              <a:rPr kumimoji="1" lang="en-US" altLang="zh-CN" sz="2000" b="1" dirty="0"/>
              <a:t>backbone</a:t>
            </a:r>
            <a:r>
              <a:rPr kumimoji="1" lang="zh-CN" altLang="en-US" sz="2000" b="1" dirty="0"/>
              <a:t>真的输出特征了吗？</a:t>
            </a:r>
          </a:p>
        </p:txBody>
      </p:sp>
      <p:pic>
        <p:nvPicPr>
          <p:cNvPr id="7" name="图片 6" descr="图片包含 照片, 雪, 空气, 游戏机&#10;&#10;AI 生成的内容可能不正确。">
            <a:extLst>
              <a:ext uri="{FF2B5EF4-FFF2-40B4-BE49-F238E27FC236}">
                <a16:creationId xmlns:a16="http://schemas.microsoft.com/office/drawing/2014/main" id="{EB3F3343-77FC-03E1-B1B6-A60391394D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18" t="11560" r="13471" b="6916"/>
          <a:stretch>
            <a:fillRect/>
          </a:stretch>
        </p:blipFill>
        <p:spPr>
          <a:xfrm>
            <a:off x="299257" y="1126846"/>
            <a:ext cx="1637399" cy="17488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CD6F7C45-6906-B4B5-723B-8AB983E81CE8}"/>
              </a:ext>
            </a:extLst>
          </p:cNvPr>
          <p:cNvSpPr txBox="1"/>
          <p:nvPr/>
        </p:nvSpPr>
        <p:spPr>
          <a:xfrm>
            <a:off x="790495" y="2822857"/>
            <a:ext cx="637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0114</a:t>
            </a:r>
            <a:endParaRPr kumimoji="1" lang="zh-CN" altLang="en-US" dirty="0"/>
          </a:p>
        </p:txBody>
      </p:sp>
      <p:pic>
        <p:nvPicPr>
          <p:cNvPr id="19" name="图片 18" descr="图形用户界面&#10;&#10;AI 生成的内容可能不正确。">
            <a:extLst>
              <a:ext uri="{FF2B5EF4-FFF2-40B4-BE49-F238E27FC236}">
                <a16:creationId xmlns:a16="http://schemas.microsoft.com/office/drawing/2014/main" id="{A319E50B-2F50-3279-F4B4-704884DCF0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96" t="11973" r="7220" b="12686"/>
          <a:stretch>
            <a:fillRect/>
          </a:stretch>
        </p:blipFill>
        <p:spPr>
          <a:xfrm>
            <a:off x="299257" y="3173582"/>
            <a:ext cx="1596793" cy="150596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9C0BA1C7-98FC-5285-63A9-80743C1BFDCC}"/>
              </a:ext>
            </a:extLst>
          </p:cNvPr>
          <p:cNvSpPr txBox="1"/>
          <p:nvPr/>
        </p:nvSpPr>
        <p:spPr>
          <a:xfrm>
            <a:off x="790495" y="461994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0197</a:t>
            </a:r>
            <a:endParaRPr kumimoji="1" lang="zh-CN" altLang="en-US" dirty="0"/>
          </a:p>
        </p:txBody>
      </p:sp>
      <p:pic>
        <p:nvPicPr>
          <p:cNvPr id="22" name="图片 21" descr="手机屏幕截图&#10;&#10;AI 生成的内容可能不正确。">
            <a:extLst>
              <a:ext uri="{FF2B5EF4-FFF2-40B4-BE49-F238E27FC236}">
                <a16:creationId xmlns:a16="http://schemas.microsoft.com/office/drawing/2014/main" id="{96A5E938-4460-8692-03B8-8CC99AAF2F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936" b="9246"/>
          <a:stretch>
            <a:fillRect/>
          </a:stretch>
        </p:blipFill>
        <p:spPr>
          <a:xfrm>
            <a:off x="1994174" y="2971144"/>
            <a:ext cx="9970031" cy="1829647"/>
          </a:xfrm>
          <a:prstGeom prst="rect">
            <a:avLst/>
          </a:prstGeom>
        </p:spPr>
      </p:pic>
      <p:pic>
        <p:nvPicPr>
          <p:cNvPr id="24" name="图片 23" descr="图表&#10;&#10;AI 生成的内容可能不正确。">
            <a:extLst>
              <a:ext uri="{FF2B5EF4-FFF2-40B4-BE49-F238E27FC236}">
                <a16:creationId xmlns:a16="http://schemas.microsoft.com/office/drawing/2014/main" id="{6DBACA52-5119-389F-84D8-1912A3EB7CA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809" b="11239"/>
          <a:stretch>
            <a:fillRect/>
          </a:stretch>
        </p:blipFill>
        <p:spPr>
          <a:xfrm>
            <a:off x="2292553" y="1202934"/>
            <a:ext cx="9657708" cy="1672737"/>
          </a:xfrm>
          <a:prstGeom prst="rect">
            <a:avLst/>
          </a:prstGeom>
        </p:spPr>
      </p:pic>
      <p:pic>
        <p:nvPicPr>
          <p:cNvPr id="26" name="图片 25" descr="电脑游戏的截图&#10;&#10;AI 生成的内容可能不正确。">
            <a:extLst>
              <a:ext uri="{FF2B5EF4-FFF2-40B4-BE49-F238E27FC236}">
                <a16:creationId xmlns:a16="http://schemas.microsoft.com/office/drawing/2014/main" id="{6D528692-F9CA-61F3-1B99-A50B966C549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94" t="10820" r="10572" b="16390"/>
          <a:stretch>
            <a:fillRect/>
          </a:stretch>
        </p:blipFill>
        <p:spPr>
          <a:xfrm>
            <a:off x="241739" y="4980054"/>
            <a:ext cx="1694917" cy="158304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7" name="文本框 26">
            <a:extLst>
              <a:ext uri="{FF2B5EF4-FFF2-40B4-BE49-F238E27FC236}">
                <a16:creationId xmlns:a16="http://schemas.microsoft.com/office/drawing/2014/main" id="{51F19022-EB21-C33A-B0C7-00CCFD479BC8}"/>
              </a:ext>
            </a:extLst>
          </p:cNvPr>
          <p:cNvSpPr txBox="1"/>
          <p:nvPr/>
        </p:nvSpPr>
        <p:spPr>
          <a:xfrm>
            <a:off x="766030" y="648866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0254</a:t>
            </a:r>
            <a:endParaRPr kumimoji="1" lang="zh-CN" altLang="en-US" dirty="0"/>
          </a:p>
        </p:txBody>
      </p:sp>
      <p:pic>
        <p:nvPicPr>
          <p:cNvPr id="29" name="图片 28" descr="图表&#10;&#10;AI 生成的内容可能不正确。">
            <a:extLst>
              <a:ext uri="{FF2B5EF4-FFF2-40B4-BE49-F238E27FC236}">
                <a16:creationId xmlns:a16="http://schemas.microsoft.com/office/drawing/2014/main" id="{605F7557-4A82-D77A-F55E-55971A5D9EF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64" b="11071"/>
          <a:stretch>
            <a:fillRect/>
          </a:stretch>
        </p:blipFill>
        <p:spPr>
          <a:xfrm>
            <a:off x="2071957" y="4955823"/>
            <a:ext cx="9972898" cy="1698440"/>
          </a:xfrm>
          <a:prstGeom prst="rect">
            <a:avLst/>
          </a:prstGeom>
        </p:spPr>
      </p:pic>
      <p:sp>
        <p:nvSpPr>
          <p:cNvPr id="30" name="圆角矩形 29">
            <a:extLst>
              <a:ext uri="{FF2B5EF4-FFF2-40B4-BE49-F238E27FC236}">
                <a16:creationId xmlns:a16="http://schemas.microsoft.com/office/drawing/2014/main" id="{D2159FBB-4120-E89B-00F1-45B3C290B6A6}"/>
              </a:ext>
            </a:extLst>
          </p:cNvPr>
          <p:cNvSpPr/>
          <p:nvPr/>
        </p:nvSpPr>
        <p:spPr>
          <a:xfrm>
            <a:off x="9280634" y="1996966"/>
            <a:ext cx="325822" cy="280282"/>
          </a:xfrm>
          <a:prstGeom prst="round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3" name="圆角矩形 32">
            <a:extLst>
              <a:ext uri="{FF2B5EF4-FFF2-40B4-BE49-F238E27FC236}">
                <a16:creationId xmlns:a16="http://schemas.microsoft.com/office/drawing/2014/main" id="{4DADFAA1-82DC-44DC-E5D5-446396471C78}"/>
              </a:ext>
            </a:extLst>
          </p:cNvPr>
          <p:cNvSpPr/>
          <p:nvPr/>
        </p:nvSpPr>
        <p:spPr>
          <a:xfrm>
            <a:off x="1200265" y="1989042"/>
            <a:ext cx="473122" cy="434978"/>
          </a:xfrm>
          <a:prstGeom prst="round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4" name="圆角矩形 33">
            <a:extLst>
              <a:ext uri="{FF2B5EF4-FFF2-40B4-BE49-F238E27FC236}">
                <a16:creationId xmlns:a16="http://schemas.microsoft.com/office/drawing/2014/main" id="{0BB3E1C0-ED0E-A83F-9D1F-441247ABD55A}"/>
              </a:ext>
            </a:extLst>
          </p:cNvPr>
          <p:cNvSpPr/>
          <p:nvPr/>
        </p:nvSpPr>
        <p:spPr>
          <a:xfrm>
            <a:off x="1120726" y="4106895"/>
            <a:ext cx="466056" cy="387780"/>
          </a:xfrm>
          <a:prstGeom prst="round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5" name="圆角矩形 34">
            <a:extLst>
              <a:ext uri="{FF2B5EF4-FFF2-40B4-BE49-F238E27FC236}">
                <a16:creationId xmlns:a16="http://schemas.microsoft.com/office/drawing/2014/main" id="{061056D9-1AF3-C21D-7EC8-ABDA8DAFF295}"/>
              </a:ext>
            </a:extLst>
          </p:cNvPr>
          <p:cNvSpPr/>
          <p:nvPr/>
        </p:nvSpPr>
        <p:spPr>
          <a:xfrm>
            <a:off x="9186041" y="3865155"/>
            <a:ext cx="336330" cy="241740"/>
          </a:xfrm>
          <a:prstGeom prst="round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6" name="圆角矩形 35">
            <a:extLst>
              <a:ext uri="{FF2B5EF4-FFF2-40B4-BE49-F238E27FC236}">
                <a16:creationId xmlns:a16="http://schemas.microsoft.com/office/drawing/2014/main" id="{A749B431-7B15-984B-F312-3D03E110BAEB}"/>
              </a:ext>
            </a:extLst>
          </p:cNvPr>
          <p:cNvSpPr/>
          <p:nvPr/>
        </p:nvSpPr>
        <p:spPr>
          <a:xfrm>
            <a:off x="8424039" y="5919922"/>
            <a:ext cx="336330" cy="294290"/>
          </a:xfrm>
          <a:prstGeom prst="round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7" name="圆角矩形 36">
            <a:extLst>
              <a:ext uri="{FF2B5EF4-FFF2-40B4-BE49-F238E27FC236}">
                <a16:creationId xmlns:a16="http://schemas.microsoft.com/office/drawing/2014/main" id="{676763B2-B4B3-76D5-B9E3-A03182D53BCE}"/>
              </a:ext>
            </a:extLst>
          </p:cNvPr>
          <p:cNvSpPr/>
          <p:nvPr/>
        </p:nvSpPr>
        <p:spPr>
          <a:xfrm>
            <a:off x="429701" y="6104088"/>
            <a:ext cx="336330" cy="280821"/>
          </a:xfrm>
          <a:prstGeom prst="round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BEE0C73B-B449-1F7F-127B-9076B3C5B2F8}"/>
              </a:ext>
            </a:extLst>
          </p:cNvPr>
          <p:cNvSpPr txBox="1"/>
          <p:nvPr/>
        </p:nvSpPr>
        <p:spPr>
          <a:xfrm>
            <a:off x="8105680" y="643788"/>
            <a:ext cx="42242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>
                <a:solidFill>
                  <a:schemeClr val="accent5"/>
                </a:solidFill>
              </a:rPr>
              <a:t>通道</a:t>
            </a:r>
            <a:r>
              <a:rPr kumimoji="1" lang="en-US" altLang="zh-CN" b="1" dirty="0">
                <a:solidFill>
                  <a:schemeClr val="accent5"/>
                </a:solidFill>
              </a:rPr>
              <a:t>500</a:t>
            </a:r>
            <a:r>
              <a:rPr kumimoji="1" lang="zh-CN" altLang="en-US" b="1" dirty="0">
                <a:solidFill>
                  <a:schemeClr val="accent5"/>
                </a:solidFill>
              </a:rPr>
              <a:t>中紫框的位置和原图紫框位置是</a:t>
            </a:r>
            <a:endParaRPr kumimoji="1" lang="en-US" altLang="zh-CN" b="1" dirty="0">
              <a:solidFill>
                <a:schemeClr val="accent5"/>
              </a:solidFill>
            </a:endParaRPr>
          </a:p>
          <a:p>
            <a:r>
              <a:rPr kumimoji="1" lang="zh-CN" altLang="en-US" b="1" dirty="0">
                <a:solidFill>
                  <a:schemeClr val="accent5"/>
                </a:solidFill>
              </a:rPr>
              <a:t>能够对上的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7EA6544B-C45D-343A-2ADF-197BFB0EB0FD}"/>
              </a:ext>
            </a:extLst>
          </p:cNvPr>
          <p:cNvSpPr txBox="1"/>
          <p:nvPr/>
        </p:nvSpPr>
        <p:spPr>
          <a:xfrm>
            <a:off x="0" y="0"/>
            <a:ext cx="109552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262626"/>
                </a:solidFill>
                <a:latin typeface="-apple-system"/>
              </a:rPr>
              <a:t>四、</a:t>
            </a:r>
            <a:r>
              <a:rPr lang="en-US" altLang="zh-CN" sz="2800" b="1" dirty="0">
                <a:solidFill>
                  <a:srgbClr val="262626"/>
                </a:solidFill>
                <a:latin typeface="-apple-system"/>
              </a:rPr>
              <a:t>Network</a:t>
            </a:r>
            <a:r>
              <a:rPr lang="zh-CN" altLang="en-US" sz="2800" b="1" dirty="0">
                <a:solidFill>
                  <a:srgbClr val="262626"/>
                </a:solidFill>
                <a:latin typeface="-apple-system"/>
              </a:rPr>
              <a:t> </a:t>
            </a:r>
            <a:r>
              <a:rPr lang="en-US" altLang="zh-CN" sz="2800" b="1" dirty="0">
                <a:solidFill>
                  <a:srgbClr val="262626"/>
                </a:solidFill>
                <a:latin typeface="-apple-system"/>
              </a:rPr>
              <a:t>Architecture</a:t>
            </a:r>
            <a:r>
              <a:rPr lang="zh-CN" altLang="en-US" sz="2800" b="1" dirty="0">
                <a:solidFill>
                  <a:srgbClr val="262626"/>
                </a:solidFill>
                <a:latin typeface="-apple-system"/>
              </a:rPr>
              <a:t> </a:t>
            </a:r>
            <a:r>
              <a:rPr lang="en-US" altLang="zh-CN" sz="2800" b="1" dirty="0">
                <a:solidFill>
                  <a:srgbClr val="262626"/>
                </a:solidFill>
                <a:latin typeface="-apple-system"/>
              </a:rPr>
              <a:t>–</a:t>
            </a:r>
            <a:r>
              <a:rPr lang="zh-CN" altLang="en-US" sz="2800" b="1" dirty="0">
                <a:solidFill>
                  <a:srgbClr val="262626"/>
                </a:solidFill>
                <a:latin typeface="-apple-system"/>
              </a:rPr>
              <a:t> </a:t>
            </a:r>
            <a:r>
              <a:rPr lang="en-US" altLang="zh-CN" sz="2800" b="1" dirty="0">
                <a:solidFill>
                  <a:srgbClr val="262626"/>
                </a:solidFill>
                <a:latin typeface="-apple-system"/>
              </a:rPr>
              <a:t>Backbone: The stepping stone to everything</a:t>
            </a:r>
          </a:p>
        </p:txBody>
      </p:sp>
    </p:spTree>
    <p:extLst>
      <p:ext uri="{BB962C8B-B14F-4D97-AF65-F5344CB8AC3E}">
        <p14:creationId xmlns:p14="http://schemas.microsoft.com/office/powerpoint/2010/main" val="40773853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A6115F-473B-3857-09AC-E8A9BF2581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图片 42" descr="图表&#10;&#10;AI 生成的内容可能不正确。">
            <a:extLst>
              <a:ext uri="{FF2B5EF4-FFF2-40B4-BE49-F238E27FC236}">
                <a16:creationId xmlns:a16="http://schemas.microsoft.com/office/drawing/2014/main" id="{17DA367B-C9DB-F262-FB87-08520B50A2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27" b="12353"/>
          <a:stretch>
            <a:fillRect/>
          </a:stretch>
        </p:blipFill>
        <p:spPr>
          <a:xfrm>
            <a:off x="2261813" y="1236156"/>
            <a:ext cx="9930187" cy="1655546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C9D3E20E-15A5-E9A9-FF56-550134E8099B}"/>
              </a:ext>
            </a:extLst>
          </p:cNvPr>
          <p:cNvSpPr txBox="1"/>
          <p:nvPr/>
        </p:nvSpPr>
        <p:spPr>
          <a:xfrm>
            <a:off x="0" y="523220"/>
            <a:ext cx="45736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b="1" dirty="0"/>
              <a:t>小测试：</a:t>
            </a:r>
            <a:r>
              <a:rPr kumimoji="1" lang="en-US" altLang="zh-CN" sz="2000" b="1" dirty="0"/>
              <a:t>backbone</a:t>
            </a:r>
            <a:r>
              <a:rPr kumimoji="1" lang="zh-CN" altLang="en-US" sz="2000" b="1" dirty="0"/>
              <a:t>真的输出特征了吗？</a:t>
            </a:r>
          </a:p>
        </p:txBody>
      </p:sp>
      <p:pic>
        <p:nvPicPr>
          <p:cNvPr id="4" name="图片 3" descr="图形用户界面&#10;&#10;AI 生成的内容可能不正确。">
            <a:extLst>
              <a:ext uri="{FF2B5EF4-FFF2-40B4-BE49-F238E27FC236}">
                <a16:creationId xmlns:a16="http://schemas.microsoft.com/office/drawing/2014/main" id="{5787B1B7-E251-5EF8-D7CB-7C23968326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31" t="11825" r="10057" b="8693"/>
          <a:stretch>
            <a:fillRect/>
          </a:stretch>
        </p:blipFill>
        <p:spPr>
          <a:xfrm>
            <a:off x="241738" y="1046440"/>
            <a:ext cx="1857105" cy="191666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圆角矩形 7">
            <a:extLst>
              <a:ext uri="{FF2B5EF4-FFF2-40B4-BE49-F238E27FC236}">
                <a16:creationId xmlns:a16="http://schemas.microsoft.com/office/drawing/2014/main" id="{46026FC1-C2F8-D798-9D1F-CD4AA9C0291B}"/>
              </a:ext>
            </a:extLst>
          </p:cNvPr>
          <p:cNvSpPr/>
          <p:nvPr/>
        </p:nvSpPr>
        <p:spPr>
          <a:xfrm>
            <a:off x="8836693" y="2046083"/>
            <a:ext cx="336330" cy="223015"/>
          </a:xfrm>
          <a:prstGeom prst="round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圆角矩形 8">
            <a:extLst>
              <a:ext uri="{FF2B5EF4-FFF2-40B4-BE49-F238E27FC236}">
                <a16:creationId xmlns:a16="http://schemas.microsoft.com/office/drawing/2014/main" id="{7556FB1B-9A60-EEC4-0B87-58A420B31114}"/>
              </a:ext>
            </a:extLst>
          </p:cNvPr>
          <p:cNvSpPr/>
          <p:nvPr/>
        </p:nvSpPr>
        <p:spPr>
          <a:xfrm>
            <a:off x="646319" y="2087301"/>
            <a:ext cx="672661" cy="388882"/>
          </a:xfrm>
          <a:prstGeom prst="round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6AF5C9E-49AC-0032-E688-679CC648453C}"/>
              </a:ext>
            </a:extLst>
          </p:cNvPr>
          <p:cNvSpPr txBox="1"/>
          <p:nvPr/>
        </p:nvSpPr>
        <p:spPr>
          <a:xfrm>
            <a:off x="2242197" y="5387742"/>
            <a:ext cx="231347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dirty="0"/>
              <a:t>这个图经过 </a:t>
            </a:r>
            <a:r>
              <a:rPr kumimoji="1" lang="en-US" altLang="zh-CN" sz="1400" dirty="0" err="1"/>
              <a:t>normaliztion</a:t>
            </a:r>
            <a:r>
              <a:rPr kumimoji="1" lang="zh-CN" altLang="en-US" sz="1400" dirty="0"/>
              <a:t> 对人眼来说有点认不出，但是原图上仍然是紫框位置值得“注意”</a:t>
            </a:r>
          </a:p>
        </p:txBody>
      </p:sp>
      <p:pic>
        <p:nvPicPr>
          <p:cNvPr id="13" name="图片 12" descr="图片包含 图形用户界面&#10;&#10;AI 生成的内容可能不正确。">
            <a:extLst>
              <a:ext uri="{FF2B5EF4-FFF2-40B4-BE49-F238E27FC236}">
                <a16:creationId xmlns:a16="http://schemas.microsoft.com/office/drawing/2014/main" id="{3D452A69-85E5-7CA8-754D-A94E8D4CBC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88" t="11120" r="10802" b="10741"/>
          <a:stretch>
            <a:fillRect/>
          </a:stretch>
        </p:blipFill>
        <p:spPr>
          <a:xfrm>
            <a:off x="241738" y="3268625"/>
            <a:ext cx="1799651" cy="185737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图片 15" descr="手机屏幕的截图&#10;&#10;AI 生成的内容可能不正确。">
            <a:extLst>
              <a:ext uri="{FF2B5EF4-FFF2-40B4-BE49-F238E27FC236}">
                <a16:creationId xmlns:a16="http://schemas.microsoft.com/office/drawing/2014/main" id="{397E8765-76A7-B410-9DE4-2FB534D208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70" b="13184"/>
          <a:stretch>
            <a:fillRect/>
          </a:stretch>
        </p:blipFill>
        <p:spPr>
          <a:xfrm>
            <a:off x="2385989" y="3425563"/>
            <a:ext cx="9825943" cy="1602167"/>
          </a:xfrm>
          <a:prstGeom prst="rect">
            <a:avLst/>
          </a:prstGeom>
        </p:spPr>
      </p:pic>
      <p:sp>
        <p:nvSpPr>
          <p:cNvPr id="17" name="圆角矩形 16">
            <a:extLst>
              <a:ext uri="{FF2B5EF4-FFF2-40B4-BE49-F238E27FC236}">
                <a16:creationId xmlns:a16="http://schemas.microsoft.com/office/drawing/2014/main" id="{22A959D2-B4CC-2A03-0FF7-D0DD091BF399}"/>
              </a:ext>
            </a:extLst>
          </p:cNvPr>
          <p:cNvSpPr/>
          <p:nvPr/>
        </p:nvSpPr>
        <p:spPr>
          <a:xfrm>
            <a:off x="9504947" y="4211053"/>
            <a:ext cx="232056" cy="225454"/>
          </a:xfrm>
          <a:prstGeom prst="round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圆角矩形 17">
            <a:extLst>
              <a:ext uri="{FF2B5EF4-FFF2-40B4-BE49-F238E27FC236}">
                <a16:creationId xmlns:a16="http://schemas.microsoft.com/office/drawing/2014/main" id="{0CF9EF18-4062-A20F-53AB-6242DA9C5B0C}"/>
              </a:ext>
            </a:extLst>
          </p:cNvPr>
          <p:cNvSpPr/>
          <p:nvPr/>
        </p:nvSpPr>
        <p:spPr>
          <a:xfrm>
            <a:off x="1540758" y="4323781"/>
            <a:ext cx="496045" cy="450234"/>
          </a:xfrm>
          <a:prstGeom prst="round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F8267A81-5553-A802-502A-A98E74DA88AF}"/>
              </a:ext>
            </a:extLst>
          </p:cNvPr>
          <p:cNvSpPr txBox="1"/>
          <p:nvPr/>
        </p:nvSpPr>
        <p:spPr>
          <a:xfrm>
            <a:off x="8105680" y="643788"/>
            <a:ext cx="42242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>
                <a:solidFill>
                  <a:schemeClr val="accent5"/>
                </a:solidFill>
              </a:rPr>
              <a:t>通道</a:t>
            </a:r>
            <a:r>
              <a:rPr kumimoji="1" lang="en-US" altLang="zh-CN" b="1" dirty="0">
                <a:solidFill>
                  <a:schemeClr val="accent5"/>
                </a:solidFill>
              </a:rPr>
              <a:t>500</a:t>
            </a:r>
            <a:r>
              <a:rPr kumimoji="1" lang="zh-CN" altLang="en-US" b="1" dirty="0">
                <a:solidFill>
                  <a:schemeClr val="accent5"/>
                </a:solidFill>
              </a:rPr>
              <a:t>中紫框的位置和原图紫框位置是</a:t>
            </a:r>
            <a:endParaRPr kumimoji="1" lang="en-US" altLang="zh-CN" b="1" dirty="0">
              <a:solidFill>
                <a:schemeClr val="accent5"/>
              </a:solidFill>
            </a:endParaRPr>
          </a:p>
          <a:p>
            <a:r>
              <a:rPr kumimoji="1" lang="zh-CN" altLang="en-US" b="1" dirty="0">
                <a:solidFill>
                  <a:schemeClr val="accent5"/>
                </a:solidFill>
              </a:rPr>
              <a:t>能够对上的</a:t>
            </a:r>
          </a:p>
        </p:txBody>
      </p:sp>
      <p:pic>
        <p:nvPicPr>
          <p:cNvPr id="28" name="图片 27" descr="公路上的汽车&#10;&#10;AI 生成的内容可能不正确。">
            <a:extLst>
              <a:ext uri="{FF2B5EF4-FFF2-40B4-BE49-F238E27FC236}">
                <a16:creationId xmlns:a16="http://schemas.microsoft.com/office/drawing/2014/main" id="{7860F015-E38F-2A34-E823-7FC6040ADD7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00" y="5174124"/>
            <a:ext cx="2003380" cy="1502535"/>
          </a:xfrm>
          <a:prstGeom prst="rect">
            <a:avLst/>
          </a:prstGeom>
        </p:spPr>
      </p:pic>
      <p:sp>
        <p:nvSpPr>
          <p:cNvPr id="31" name="圆角矩形 30">
            <a:extLst>
              <a:ext uri="{FF2B5EF4-FFF2-40B4-BE49-F238E27FC236}">
                <a16:creationId xmlns:a16="http://schemas.microsoft.com/office/drawing/2014/main" id="{D91DD0C9-669F-C6F9-1815-B6C040081D61}"/>
              </a:ext>
            </a:extLst>
          </p:cNvPr>
          <p:cNvSpPr/>
          <p:nvPr/>
        </p:nvSpPr>
        <p:spPr>
          <a:xfrm>
            <a:off x="1684987" y="6099858"/>
            <a:ext cx="496045" cy="400110"/>
          </a:xfrm>
          <a:prstGeom prst="round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FE9017A6-8D2B-D6A4-1850-8C7415894C78}"/>
              </a:ext>
            </a:extLst>
          </p:cNvPr>
          <p:cNvSpPr txBox="1"/>
          <p:nvPr/>
        </p:nvSpPr>
        <p:spPr>
          <a:xfrm>
            <a:off x="851420" y="290155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0067</a:t>
            </a:r>
            <a:endParaRPr kumimoji="1" lang="zh-CN" altLang="en-US" dirty="0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7205D3E4-7016-6635-5D5A-3D50F1A038CD}"/>
              </a:ext>
            </a:extLst>
          </p:cNvPr>
          <p:cNvSpPr txBox="1"/>
          <p:nvPr/>
        </p:nvSpPr>
        <p:spPr>
          <a:xfrm>
            <a:off x="818397" y="658642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0302</a:t>
            </a:r>
            <a:endParaRPr kumimoji="1" lang="zh-CN" altLang="en-US" dirty="0"/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FE38EA01-42C4-5284-B23A-6507E447AC4B}"/>
              </a:ext>
            </a:extLst>
          </p:cNvPr>
          <p:cNvSpPr txBox="1"/>
          <p:nvPr/>
        </p:nvSpPr>
        <p:spPr>
          <a:xfrm>
            <a:off x="4390216" y="4966985"/>
            <a:ext cx="793969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dirty="0"/>
              <a:t>上述表现可能说明：</a:t>
            </a:r>
            <a:endParaRPr kumimoji="1" lang="en-US" altLang="zh-CN" sz="2000" dirty="0"/>
          </a:p>
          <a:p>
            <a:r>
              <a:rPr kumimoji="1" lang="zh-CN" altLang="en-US" sz="2000" dirty="0"/>
              <a:t>一个</a:t>
            </a:r>
            <a:r>
              <a:rPr kumimoji="1" lang="en-US" altLang="zh-CN" sz="2000" b="1" dirty="0"/>
              <a:t>26</a:t>
            </a:r>
            <a:r>
              <a:rPr kumimoji="1" lang="zh-CN" altLang="en-US" sz="2000" b="1" dirty="0"/>
              <a:t>层的</a:t>
            </a:r>
            <a:r>
              <a:rPr kumimoji="1" lang="en-US" altLang="zh-CN" sz="2000" b="1" dirty="0" err="1"/>
              <a:t>resnet</a:t>
            </a:r>
            <a:r>
              <a:rPr kumimoji="1" lang="en-US" altLang="zh-CN" sz="2000" b="1" dirty="0"/>
              <a:t>,</a:t>
            </a:r>
            <a:r>
              <a:rPr kumimoji="1" lang="zh-CN" altLang="en-US" sz="2000" dirty="0"/>
              <a:t> 输出</a:t>
            </a:r>
            <a:r>
              <a:rPr kumimoji="1" lang="en-US" altLang="zh-CN" sz="2000" dirty="0"/>
              <a:t>768</a:t>
            </a:r>
            <a:r>
              <a:rPr kumimoji="1" lang="zh-CN" altLang="en-US" sz="2000" dirty="0"/>
              <a:t>个通道时，在其输出的 </a:t>
            </a:r>
            <a:r>
              <a:rPr kumimoji="1" lang="zh-CN" altLang="en-US" sz="2000" b="1" dirty="0"/>
              <a:t>通道</a:t>
            </a:r>
            <a:r>
              <a:rPr kumimoji="1" lang="en-US" altLang="zh-CN" sz="2000" b="1" dirty="0"/>
              <a:t>500</a:t>
            </a:r>
            <a:r>
              <a:rPr kumimoji="1" lang="zh-CN" altLang="en-US" sz="2000" b="1" dirty="0"/>
              <a:t> </a:t>
            </a:r>
            <a:r>
              <a:rPr kumimoji="1" lang="zh-CN" altLang="en-US" sz="2000" dirty="0"/>
              <a:t>附近最能够体现</a:t>
            </a:r>
            <a:r>
              <a:rPr kumimoji="1" lang="en-US" altLang="zh-CN" sz="2000" dirty="0"/>
              <a:t>224</a:t>
            </a:r>
            <a:r>
              <a:rPr kumimoji="1" lang="zh-CN" altLang="en-US" sz="2000" dirty="0"/>
              <a:t>*</a:t>
            </a:r>
            <a:r>
              <a:rPr kumimoji="1" lang="en-US" altLang="zh-CN" sz="2000" dirty="0"/>
              <a:t>224</a:t>
            </a:r>
            <a:r>
              <a:rPr kumimoji="1" lang="zh-CN" altLang="en-US" sz="2000" dirty="0"/>
              <a:t>图像中应该“注意”的信息。</a:t>
            </a:r>
            <a:endParaRPr kumimoji="1" lang="en-US" altLang="zh-CN" sz="2000" dirty="0"/>
          </a:p>
          <a:p>
            <a:r>
              <a:rPr kumimoji="1" lang="zh-CN" altLang="en-US" sz="2000" dirty="0"/>
              <a:t>种子为：</a:t>
            </a:r>
            <a:r>
              <a:rPr kumimoji="1" lang="en-US" altLang="zh-CN" sz="2000" dirty="0" err="1"/>
              <a:t>torch.manual_seed</a:t>
            </a:r>
            <a:r>
              <a:rPr kumimoji="1" lang="en-US" altLang="zh-CN" sz="2000" dirty="0"/>
              <a:t>(42)</a:t>
            </a:r>
          </a:p>
          <a:p>
            <a:r>
              <a:rPr kumimoji="1" lang="zh-CN" altLang="en-US" sz="2000" dirty="0"/>
              <a:t>模型取自：</a:t>
            </a:r>
            <a:endParaRPr kumimoji="1" lang="en-US" altLang="zh-CN" sz="2000" dirty="0"/>
          </a:p>
          <a:p>
            <a:r>
              <a:rPr kumimoji="1" lang="zh-CN" altLang="en-US" sz="2000" dirty="0"/>
              <a:t> </a:t>
            </a:r>
            <a:r>
              <a:rPr lang="en" altLang="zh-CN" dirty="0"/>
              <a:t>backbone = </a:t>
            </a:r>
            <a:r>
              <a:rPr lang="en" altLang="zh-CN" dirty="0" err="1"/>
              <a:t>timm.create_model</a:t>
            </a:r>
            <a:r>
              <a:rPr lang="en" altLang="zh-CN" dirty="0"/>
              <a:t>('resnet26d', pretrained=True, </a:t>
            </a:r>
            <a:r>
              <a:rPr lang="en" altLang="zh-CN" dirty="0" err="1"/>
              <a:t>features_only</a:t>
            </a:r>
            <a:r>
              <a:rPr lang="en" altLang="zh-CN" dirty="0"/>
              <a:t>=False)</a:t>
            </a:r>
          </a:p>
          <a:p>
            <a:endParaRPr kumimoji="1" lang="zh-CN" altLang="en-US" sz="2000" dirty="0"/>
          </a:p>
        </p:txBody>
      </p:sp>
      <p:sp>
        <p:nvSpPr>
          <p:cNvPr id="40" name="圆角矩形 39">
            <a:extLst>
              <a:ext uri="{FF2B5EF4-FFF2-40B4-BE49-F238E27FC236}">
                <a16:creationId xmlns:a16="http://schemas.microsoft.com/office/drawing/2014/main" id="{ECEA5ABB-D9A3-24A3-F9F9-A6EC18BCA544}"/>
              </a:ext>
            </a:extLst>
          </p:cNvPr>
          <p:cNvSpPr/>
          <p:nvPr/>
        </p:nvSpPr>
        <p:spPr>
          <a:xfrm>
            <a:off x="9316283" y="2203616"/>
            <a:ext cx="194011" cy="223015"/>
          </a:xfrm>
          <a:prstGeom prst="round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1" name="圆角矩形 40">
            <a:extLst>
              <a:ext uri="{FF2B5EF4-FFF2-40B4-BE49-F238E27FC236}">
                <a16:creationId xmlns:a16="http://schemas.microsoft.com/office/drawing/2014/main" id="{F4409FB1-7FAB-C754-ECD6-4652E59B6E2B}"/>
              </a:ext>
            </a:extLst>
          </p:cNvPr>
          <p:cNvSpPr/>
          <p:nvPr/>
        </p:nvSpPr>
        <p:spPr>
          <a:xfrm>
            <a:off x="1514900" y="2406525"/>
            <a:ext cx="418072" cy="327711"/>
          </a:xfrm>
          <a:prstGeom prst="round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058BD7E2-CE5D-092C-917D-F4FBE6B5D0D2}"/>
              </a:ext>
            </a:extLst>
          </p:cNvPr>
          <p:cNvSpPr txBox="1"/>
          <p:nvPr/>
        </p:nvSpPr>
        <p:spPr>
          <a:xfrm>
            <a:off x="0" y="0"/>
            <a:ext cx="109552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262626"/>
                </a:solidFill>
                <a:latin typeface="-apple-system"/>
              </a:rPr>
              <a:t>四、</a:t>
            </a:r>
            <a:r>
              <a:rPr lang="en-US" altLang="zh-CN" sz="2800" b="1" dirty="0">
                <a:solidFill>
                  <a:srgbClr val="262626"/>
                </a:solidFill>
                <a:latin typeface="-apple-system"/>
              </a:rPr>
              <a:t>Network</a:t>
            </a:r>
            <a:r>
              <a:rPr lang="zh-CN" altLang="en-US" sz="2800" b="1" dirty="0">
                <a:solidFill>
                  <a:srgbClr val="262626"/>
                </a:solidFill>
                <a:latin typeface="-apple-system"/>
              </a:rPr>
              <a:t> </a:t>
            </a:r>
            <a:r>
              <a:rPr lang="en-US" altLang="zh-CN" sz="2800" b="1" dirty="0">
                <a:solidFill>
                  <a:srgbClr val="262626"/>
                </a:solidFill>
                <a:latin typeface="-apple-system"/>
              </a:rPr>
              <a:t>Architecture</a:t>
            </a:r>
            <a:r>
              <a:rPr lang="zh-CN" altLang="en-US" sz="2800" b="1" dirty="0">
                <a:solidFill>
                  <a:srgbClr val="262626"/>
                </a:solidFill>
                <a:latin typeface="-apple-system"/>
              </a:rPr>
              <a:t> </a:t>
            </a:r>
            <a:r>
              <a:rPr lang="en-US" altLang="zh-CN" sz="2800" b="1" dirty="0">
                <a:solidFill>
                  <a:srgbClr val="262626"/>
                </a:solidFill>
                <a:latin typeface="-apple-system"/>
              </a:rPr>
              <a:t>–</a:t>
            </a:r>
            <a:r>
              <a:rPr lang="zh-CN" altLang="en-US" sz="2800" b="1" dirty="0">
                <a:solidFill>
                  <a:srgbClr val="262626"/>
                </a:solidFill>
                <a:latin typeface="-apple-system"/>
              </a:rPr>
              <a:t> </a:t>
            </a:r>
            <a:r>
              <a:rPr lang="en-US" altLang="zh-CN" sz="2800" b="1" dirty="0">
                <a:solidFill>
                  <a:srgbClr val="262626"/>
                </a:solidFill>
                <a:latin typeface="-apple-system"/>
              </a:rPr>
              <a:t>Backbone: The stepping stone to everything</a:t>
            </a:r>
          </a:p>
        </p:txBody>
      </p:sp>
    </p:spTree>
    <p:extLst>
      <p:ext uri="{BB962C8B-B14F-4D97-AF65-F5344CB8AC3E}">
        <p14:creationId xmlns:p14="http://schemas.microsoft.com/office/powerpoint/2010/main" val="25829502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37D645-A6C4-C76F-710B-9208902BBB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框 14">
            <a:extLst>
              <a:ext uri="{FF2B5EF4-FFF2-40B4-BE49-F238E27FC236}">
                <a16:creationId xmlns:a16="http://schemas.microsoft.com/office/drawing/2014/main" id="{7079DD0F-5CEE-BE85-B1CD-F9028C18911E}"/>
              </a:ext>
            </a:extLst>
          </p:cNvPr>
          <p:cNvSpPr txBox="1"/>
          <p:nvPr/>
        </p:nvSpPr>
        <p:spPr>
          <a:xfrm>
            <a:off x="0" y="0"/>
            <a:ext cx="75194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262626"/>
                </a:solidFill>
                <a:latin typeface="-apple-system"/>
              </a:rPr>
              <a:t>五、</a:t>
            </a:r>
            <a:r>
              <a:rPr lang="en-US" altLang="zh-CN" sz="2800" b="1" dirty="0">
                <a:solidFill>
                  <a:srgbClr val="262626"/>
                </a:solidFill>
                <a:latin typeface="-apple-system"/>
              </a:rPr>
              <a:t>Network</a:t>
            </a:r>
            <a:r>
              <a:rPr lang="zh-CN" altLang="en-US" sz="2800" b="1" dirty="0">
                <a:solidFill>
                  <a:srgbClr val="262626"/>
                </a:solidFill>
                <a:latin typeface="-apple-system"/>
              </a:rPr>
              <a:t> </a:t>
            </a:r>
            <a:r>
              <a:rPr lang="en-US" altLang="zh-CN" sz="2800" b="1" dirty="0">
                <a:solidFill>
                  <a:srgbClr val="262626"/>
                </a:solidFill>
                <a:latin typeface="-apple-system"/>
              </a:rPr>
              <a:t>Architecture</a:t>
            </a:r>
            <a:r>
              <a:rPr lang="zh-CN" altLang="en-US" sz="2800" b="1" dirty="0">
                <a:solidFill>
                  <a:srgbClr val="262626"/>
                </a:solidFill>
                <a:latin typeface="-apple-system"/>
              </a:rPr>
              <a:t> </a:t>
            </a:r>
            <a:r>
              <a:rPr lang="en-US" altLang="zh-CN" sz="2800" b="1" dirty="0">
                <a:solidFill>
                  <a:srgbClr val="262626"/>
                </a:solidFill>
                <a:latin typeface="-apple-system"/>
              </a:rPr>
              <a:t>–</a:t>
            </a:r>
            <a:r>
              <a:rPr lang="zh-CN" altLang="en-US" sz="2800" b="1" dirty="0">
                <a:solidFill>
                  <a:srgbClr val="262626"/>
                </a:solidFill>
                <a:latin typeface="-apple-system"/>
              </a:rPr>
              <a:t> </a:t>
            </a:r>
            <a:r>
              <a:rPr lang="en-US" altLang="zh-CN" sz="2800" b="1" dirty="0">
                <a:solidFill>
                  <a:srgbClr val="262626"/>
                </a:solidFill>
                <a:latin typeface="-apple-system"/>
              </a:rPr>
              <a:t>Position</a:t>
            </a:r>
            <a:r>
              <a:rPr lang="zh-CN" altLang="en-US" sz="2800" b="1" dirty="0">
                <a:solidFill>
                  <a:srgbClr val="262626"/>
                </a:solidFill>
                <a:latin typeface="-apple-system"/>
              </a:rPr>
              <a:t> </a:t>
            </a:r>
            <a:r>
              <a:rPr lang="en-US" altLang="zh-CN" sz="2800" b="1" dirty="0">
                <a:solidFill>
                  <a:srgbClr val="262626"/>
                </a:solidFill>
                <a:latin typeface="-apple-system"/>
              </a:rPr>
              <a:t>Embedding</a:t>
            </a:r>
            <a:r>
              <a:rPr lang="zh-CN" altLang="en-US" sz="2800" b="1" dirty="0">
                <a:solidFill>
                  <a:srgbClr val="262626"/>
                </a:solidFill>
                <a:latin typeface="-apple-system"/>
              </a:rPr>
              <a:t> </a:t>
            </a:r>
            <a:endParaRPr lang="en-US" altLang="zh-CN" sz="2800" b="1" dirty="0">
              <a:solidFill>
                <a:srgbClr val="262626"/>
              </a:solidFill>
              <a:latin typeface="-apple-system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093E37C3-9DF6-7770-D8A4-36359E4CEC0A}"/>
              </a:ext>
            </a:extLst>
          </p:cNvPr>
          <p:cNvSpPr txBox="1"/>
          <p:nvPr/>
        </p:nvSpPr>
        <p:spPr>
          <a:xfrm>
            <a:off x="-36944" y="848190"/>
            <a:ext cx="1243802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自</a:t>
            </a:r>
            <a:r>
              <a:rPr lang="en" altLang="zh-CN" dirty="0"/>
              <a:t>Transformer</a:t>
            </a:r>
            <a:r>
              <a:rPr lang="zh-CN" altLang="en-US" dirty="0"/>
              <a:t>架构诞生以来，有一个小问题影响着架构能力的进一步发展：由于其并行计算机制，模型本身无法感知输入</a:t>
            </a:r>
            <a:endParaRPr lang="en-US" altLang="zh-CN" dirty="0"/>
          </a:p>
          <a:p>
            <a:r>
              <a:rPr lang="zh-CN" altLang="en-US" dirty="0"/>
              <a:t>序列中各个元素的顺序。</a:t>
            </a:r>
            <a:endParaRPr lang="en-US" altLang="zh-CN" dirty="0"/>
          </a:p>
          <a:p>
            <a:r>
              <a:rPr kumimoji="1" lang="zh-CN" altLang="en-US" dirty="0"/>
              <a:t>解决的思路也极其简单，</a:t>
            </a:r>
            <a:r>
              <a:rPr kumimoji="1" lang="zh-CN" altLang="en-US" b="1" dirty="0">
                <a:solidFill>
                  <a:srgbClr val="FF0000"/>
                </a:solidFill>
              </a:rPr>
              <a:t>只要能</a:t>
            </a:r>
            <a:r>
              <a:rPr kumimoji="1" lang="zh-CN" altLang="en-US" dirty="0"/>
              <a:t>为</a:t>
            </a:r>
            <a:r>
              <a:rPr lang="zh-CN" altLang="en-US" b="1" dirty="0"/>
              <a:t>每个输入位置添加与其顺序相关的编码信息</a:t>
            </a:r>
            <a:r>
              <a:rPr lang="zh-CN" altLang="en-US" dirty="0"/>
              <a:t>即可</a:t>
            </a:r>
            <a:r>
              <a:rPr kumimoji="1" lang="zh-CN" altLang="en-US" dirty="0"/>
              <a:t>。在</a:t>
            </a:r>
            <a:r>
              <a:rPr kumimoji="1" lang="en-US" altLang="zh-CN" dirty="0"/>
              <a:t>LLM</a:t>
            </a:r>
            <a:r>
              <a:rPr kumimoji="1" lang="zh-CN" altLang="en-US" dirty="0"/>
              <a:t>领域，由于</a:t>
            </a:r>
            <a:r>
              <a:rPr kumimoji="1" lang="en-US" altLang="zh-CN" dirty="0"/>
              <a:t>input</a:t>
            </a:r>
            <a:r>
              <a:rPr kumimoji="1" lang="zh-CN" altLang="en-US" dirty="0"/>
              <a:t> </a:t>
            </a:r>
            <a:r>
              <a:rPr kumimoji="1" lang="en-US" altLang="zh-CN" dirty="0"/>
              <a:t>sequence</a:t>
            </a:r>
            <a:r>
              <a:rPr kumimoji="1" lang="zh-CN" altLang="en-US" dirty="0"/>
              <a:t>长度</a:t>
            </a:r>
            <a:endParaRPr kumimoji="1" lang="en-US" altLang="zh-CN" dirty="0"/>
          </a:p>
          <a:p>
            <a:r>
              <a:rPr kumimoji="1" lang="zh-CN" altLang="en-US" dirty="0"/>
              <a:t>极长且顺序敏感度极高，设计一种能区分极长</a:t>
            </a:r>
            <a:r>
              <a:rPr kumimoji="1" lang="en-US" altLang="zh-CN" dirty="0"/>
              <a:t>input</a:t>
            </a:r>
            <a:r>
              <a:rPr kumimoji="1" lang="zh-CN" altLang="en-US" dirty="0"/>
              <a:t>的位置编码是相当具有挑战性的研究领域。</a:t>
            </a:r>
            <a:endParaRPr kumimoji="1" lang="en-US" altLang="zh-CN" dirty="0"/>
          </a:p>
          <a:p>
            <a:r>
              <a:rPr lang="zh-CN" altLang="en-US" dirty="0"/>
              <a:t>而</a:t>
            </a:r>
            <a:r>
              <a:rPr lang="zh-CN" altLang="en-US" b="1" dirty="0"/>
              <a:t>在自动驾驶场景中，输入序列通常较短</a:t>
            </a:r>
            <a:r>
              <a:rPr lang="zh-CN" altLang="en-US" dirty="0"/>
              <a:t>，因此位置编码的设计相对容易。</a:t>
            </a:r>
            <a:endParaRPr lang="en-US" altLang="zh-CN" dirty="0"/>
          </a:p>
          <a:p>
            <a:r>
              <a:rPr kumimoji="1" lang="zh-CN" altLang="en-US" dirty="0"/>
              <a:t>本项目的位置编码设计直接来自于 </a:t>
            </a:r>
            <a:r>
              <a:rPr kumimoji="1" lang="en-US" altLang="zh-CN" dirty="0"/>
              <a:t>Attention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is</a:t>
            </a:r>
            <a:r>
              <a:rPr kumimoji="1" lang="zh-CN" altLang="en-US" dirty="0"/>
              <a:t> </a:t>
            </a:r>
            <a:r>
              <a:rPr kumimoji="1" lang="en-US" altLang="zh-CN" dirty="0"/>
              <a:t>All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</a:t>
            </a:r>
            <a:r>
              <a:rPr kumimoji="1" lang="zh-CN" altLang="en-US" dirty="0"/>
              <a:t> </a:t>
            </a:r>
            <a:r>
              <a:rPr kumimoji="1" lang="en-US" altLang="zh-CN" dirty="0"/>
              <a:t>Need</a:t>
            </a:r>
            <a:r>
              <a:rPr kumimoji="1" lang="zh-CN" altLang="en-US" dirty="0"/>
              <a:t> 的简单改进版本，还是相对比较容易理解的。</a:t>
            </a:r>
            <a:endParaRPr kumimoji="1" lang="en-US" altLang="zh-CN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8BB686C-F152-9C62-9D92-C8A5273B7FEE}"/>
              </a:ext>
            </a:extLst>
          </p:cNvPr>
          <p:cNvSpPr txBox="1"/>
          <p:nvPr/>
        </p:nvSpPr>
        <p:spPr>
          <a:xfrm>
            <a:off x="0" y="523220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/>
              <a:t>0.</a:t>
            </a:r>
            <a:r>
              <a:rPr kumimoji="1" lang="zh-CN" altLang="en-US" sz="2000" b="1" dirty="0"/>
              <a:t> 基本定义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F6C0A63-ECA4-D021-15E7-119D36B0CEFF}"/>
              </a:ext>
            </a:extLst>
          </p:cNvPr>
          <p:cNvSpPr txBox="1"/>
          <p:nvPr/>
        </p:nvSpPr>
        <p:spPr>
          <a:xfrm>
            <a:off x="0" y="2624775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/>
              <a:t>1.</a:t>
            </a:r>
            <a:r>
              <a:rPr kumimoji="1" lang="zh-CN" altLang="en-US" sz="2000" b="1" dirty="0"/>
              <a:t> 接受的输入</a:t>
            </a:r>
          </a:p>
        </p:txBody>
      </p:sp>
      <p:pic>
        <p:nvPicPr>
          <p:cNvPr id="6" name="图片 5" descr="路上有几辆车在行驶&#10;&#10;AI 生成的内容可能不正确。">
            <a:extLst>
              <a:ext uri="{FF2B5EF4-FFF2-40B4-BE49-F238E27FC236}">
                <a16:creationId xmlns:a16="http://schemas.microsoft.com/office/drawing/2014/main" id="{838FFFA9-5581-23A9-83A0-97F932FD9F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9" t="14612" r="66671" b="17906"/>
          <a:stretch>
            <a:fillRect/>
          </a:stretch>
        </p:blipFill>
        <p:spPr>
          <a:xfrm>
            <a:off x="83128" y="3349855"/>
            <a:ext cx="3066473" cy="2558472"/>
          </a:xfrm>
          <a:prstGeom prst="rect">
            <a:avLst/>
          </a:prstGeom>
        </p:spPr>
      </p:pic>
      <p:pic>
        <p:nvPicPr>
          <p:cNvPr id="7" name="图片 6" descr="路上有几辆车在行驶&#10;&#10;AI 生成的内容可能不正确。">
            <a:extLst>
              <a:ext uri="{FF2B5EF4-FFF2-40B4-BE49-F238E27FC236}">
                <a16:creationId xmlns:a16="http://schemas.microsoft.com/office/drawing/2014/main" id="{8A10B050-1AA9-9C38-7F39-004C0F003F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40" t="5355" b="8892"/>
          <a:stretch>
            <a:fillRect/>
          </a:stretch>
        </p:blipFill>
        <p:spPr>
          <a:xfrm>
            <a:off x="3759715" y="3596282"/>
            <a:ext cx="2022764" cy="2065618"/>
          </a:xfrm>
          <a:prstGeom prst="rect">
            <a:avLst/>
          </a:prstGeom>
        </p:spPr>
      </p:pic>
      <p:cxnSp>
        <p:nvCxnSpPr>
          <p:cNvPr id="9" name="直线箭头连接符 8">
            <a:extLst>
              <a:ext uri="{FF2B5EF4-FFF2-40B4-BE49-F238E27FC236}">
                <a16:creationId xmlns:a16="http://schemas.microsoft.com/office/drawing/2014/main" id="{E2625142-A99B-4D5A-F48F-D9F33A460EE4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3149601" y="4629091"/>
            <a:ext cx="610114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直线箭头连接符 10">
            <a:extLst>
              <a:ext uri="{FF2B5EF4-FFF2-40B4-BE49-F238E27FC236}">
                <a16:creationId xmlns:a16="http://schemas.microsoft.com/office/drawing/2014/main" id="{9AE05E83-402E-4BA5-C9CF-444CBCDFADB6}"/>
              </a:ext>
            </a:extLst>
          </p:cNvPr>
          <p:cNvCxnSpPr>
            <a:cxnSpLocks/>
          </p:cNvCxnSpPr>
          <p:nvPr/>
        </p:nvCxnSpPr>
        <p:spPr>
          <a:xfrm>
            <a:off x="5768110" y="4629091"/>
            <a:ext cx="1602508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F4753994-2D79-F225-92EA-CE8A116E2D9C}"/>
              </a:ext>
            </a:extLst>
          </p:cNvPr>
          <p:cNvSpPr txBox="1"/>
          <p:nvPr/>
        </p:nvSpPr>
        <p:spPr>
          <a:xfrm>
            <a:off x="5939498" y="4444425"/>
            <a:ext cx="110799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Backbone</a:t>
            </a:r>
            <a:endParaRPr kumimoji="1" lang="zh-CN" altLang="en-US" dirty="0"/>
          </a:p>
        </p:txBody>
      </p:sp>
      <p:sp>
        <p:nvSpPr>
          <p:cNvPr id="20" name="圆角矩形 19">
            <a:extLst>
              <a:ext uri="{FF2B5EF4-FFF2-40B4-BE49-F238E27FC236}">
                <a16:creationId xmlns:a16="http://schemas.microsoft.com/office/drawing/2014/main" id="{577B3AA9-FDBF-FB19-300F-F27B54B10783}"/>
              </a:ext>
            </a:extLst>
          </p:cNvPr>
          <p:cNvSpPr/>
          <p:nvPr/>
        </p:nvSpPr>
        <p:spPr>
          <a:xfrm>
            <a:off x="7370618" y="4269927"/>
            <a:ext cx="1229595" cy="71832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特征图</a:t>
            </a:r>
            <a:endParaRPr kumimoji="1" lang="en-US" altLang="zh-CN" dirty="0"/>
          </a:p>
          <a:p>
            <a:pPr algn="ctr"/>
            <a:r>
              <a:rPr kumimoji="1" lang="en-US" altLang="zh-CN" dirty="0"/>
              <a:t>(768, 7, 7)</a:t>
            </a:r>
            <a:endParaRPr kumimoji="1" lang="zh-CN" altLang="en-US" dirty="0"/>
          </a:p>
        </p:txBody>
      </p:sp>
      <p:cxnSp>
        <p:nvCxnSpPr>
          <p:cNvPr id="21" name="直线箭头连接符 20">
            <a:extLst>
              <a:ext uri="{FF2B5EF4-FFF2-40B4-BE49-F238E27FC236}">
                <a16:creationId xmlns:a16="http://schemas.microsoft.com/office/drawing/2014/main" id="{FC9E6EA6-FA21-DAE0-54C4-BBF2FC49AE88}"/>
              </a:ext>
            </a:extLst>
          </p:cNvPr>
          <p:cNvCxnSpPr>
            <a:cxnSpLocks/>
          </p:cNvCxnSpPr>
          <p:nvPr/>
        </p:nvCxnSpPr>
        <p:spPr>
          <a:xfrm>
            <a:off x="8580582" y="4629091"/>
            <a:ext cx="1902691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5148F4AD-E36E-BA2C-2D44-C43991DC5484}"/>
              </a:ext>
            </a:extLst>
          </p:cNvPr>
          <p:cNvSpPr txBox="1"/>
          <p:nvPr/>
        </p:nvSpPr>
        <p:spPr>
          <a:xfrm>
            <a:off x="8751970" y="4444425"/>
            <a:ext cx="131318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XXX</a:t>
            </a:r>
            <a:r>
              <a:rPr kumimoji="1" lang="zh-CN" altLang="en-US" dirty="0"/>
              <a:t> </a:t>
            </a:r>
            <a:r>
              <a:rPr kumimoji="1" lang="en-US" altLang="zh-CN" dirty="0"/>
              <a:t>model</a:t>
            </a:r>
            <a:endParaRPr kumimoji="1" lang="zh-CN" altLang="en-US" dirty="0"/>
          </a:p>
        </p:txBody>
      </p:sp>
      <p:sp>
        <p:nvSpPr>
          <p:cNvPr id="24" name="圆角矩形 23">
            <a:extLst>
              <a:ext uri="{FF2B5EF4-FFF2-40B4-BE49-F238E27FC236}">
                <a16:creationId xmlns:a16="http://schemas.microsoft.com/office/drawing/2014/main" id="{ED3D3A1D-8A36-8D43-8DB3-D290B2E0257D}"/>
              </a:ext>
            </a:extLst>
          </p:cNvPr>
          <p:cNvSpPr/>
          <p:nvPr/>
        </p:nvSpPr>
        <p:spPr>
          <a:xfrm>
            <a:off x="10483272" y="4269927"/>
            <a:ext cx="1625599" cy="71832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？？图</a:t>
            </a:r>
            <a:endParaRPr kumimoji="1" lang="en-US" altLang="zh-CN" dirty="0"/>
          </a:p>
          <a:p>
            <a:pPr algn="ctr"/>
            <a:r>
              <a:rPr kumimoji="1" lang="en-US" altLang="zh-CN" dirty="0"/>
              <a:t>(?, ?, ?, …, ? )</a:t>
            </a:r>
            <a:endParaRPr kumimoji="1" lang="zh-CN" altLang="en-US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EC148D74-9CC8-A0FF-D155-55F5B59A42A6}"/>
              </a:ext>
            </a:extLst>
          </p:cNvPr>
          <p:cNvSpPr txBox="1"/>
          <p:nvPr/>
        </p:nvSpPr>
        <p:spPr>
          <a:xfrm>
            <a:off x="0" y="5910131"/>
            <a:ext cx="1182246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在神经网络的信息流动中，维数的变换时刻在发生。维数不同时设计的 </a:t>
            </a:r>
            <a:r>
              <a:rPr kumimoji="1" lang="en-US" altLang="zh-CN" dirty="0"/>
              <a:t>position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embedding</a:t>
            </a:r>
            <a:r>
              <a:rPr kumimoji="1" lang="zh-CN" altLang="en-US" dirty="0"/>
              <a:t> 设计肯定是完全不同的。</a:t>
            </a:r>
            <a:endParaRPr kumimoji="1" lang="en-US" altLang="zh-CN" dirty="0"/>
          </a:p>
          <a:p>
            <a:r>
              <a:rPr kumimoji="1" lang="zh-CN" altLang="en-US" dirty="0"/>
              <a:t>本项目中是对一种</a:t>
            </a:r>
            <a:r>
              <a:rPr kumimoji="1" lang="zh-CN" altLang="en-US" b="1" dirty="0"/>
              <a:t>四维信息的后两维</a:t>
            </a:r>
            <a:r>
              <a:rPr kumimoji="1" lang="zh-CN" altLang="en-US" dirty="0"/>
              <a:t>进行了</a:t>
            </a:r>
            <a:r>
              <a:rPr kumimoji="1" lang="en-US" altLang="zh-CN" dirty="0"/>
              <a:t>position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embedding</a:t>
            </a:r>
          </a:p>
          <a:p>
            <a:r>
              <a:rPr kumimoji="1" lang="zh-CN" altLang="en-US" dirty="0"/>
              <a:t>对</a:t>
            </a:r>
            <a:r>
              <a:rPr kumimoji="1" lang="en-US" altLang="zh-CN" dirty="0"/>
              <a:t>2</a:t>
            </a:r>
            <a:r>
              <a:rPr kumimoji="1" lang="zh-CN" altLang="en-US" dirty="0"/>
              <a:t>维信息进行编码，实际上就是对空间上 </a:t>
            </a:r>
            <a:r>
              <a:rPr kumimoji="1" lang="en-US" altLang="zh-CN" dirty="0"/>
              <a:t>x,</a:t>
            </a:r>
            <a:r>
              <a:rPr kumimoji="1" lang="zh-CN" altLang="en-US" dirty="0"/>
              <a:t> </a:t>
            </a:r>
            <a:r>
              <a:rPr kumimoji="1" lang="en-US" altLang="zh-CN" dirty="0"/>
              <a:t>y</a:t>
            </a:r>
            <a:r>
              <a:rPr kumimoji="1" lang="zh-CN" altLang="en-US" dirty="0"/>
              <a:t> 两个方向编码，即对图片信息进行编码。</a:t>
            </a:r>
          </a:p>
        </p:txBody>
      </p:sp>
    </p:spTree>
    <p:extLst>
      <p:ext uri="{BB962C8B-B14F-4D97-AF65-F5344CB8AC3E}">
        <p14:creationId xmlns:p14="http://schemas.microsoft.com/office/powerpoint/2010/main" val="9356253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582B67-6240-93C4-703E-0F661E3D87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框 14">
            <a:extLst>
              <a:ext uri="{FF2B5EF4-FFF2-40B4-BE49-F238E27FC236}">
                <a16:creationId xmlns:a16="http://schemas.microsoft.com/office/drawing/2014/main" id="{D199F261-BB4E-192A-1FA1-FCA647B46A77}"/>
              </a:ext>
            </a:extLst>
          </p:cNvPr>
          <p:cNvSpPr txBox="1"/>
          <p:nvPr/>
        </p:nvSpPr>
        <p:spPr>
          <a:xfrm>
            <a:off x="0" y="0"/>
            <a:ext cx="75194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262626"/>
                </a:solidFill>
                <a:latin typeface="-apple-system"/>
              </a:rPr>
              <a:t>五、</a:t>
            </a:r>
            <a:r>
              <a:rPr lang="en-US" altLang="zh-CN" sz="2800" b="1" dirty="0">
                <a:solidFill>
                  <a:srgbClr val="262626"/>
                </a:solidFill>
                <a:latin typeface="-apple-system"/>
              </a:rPr>
              <a:t>Network</a:t>
            </a:r>
            <a:r>
              <a:rPr lang="zh-CN" altLang="en-US" sz="2800" b="1" dirty="0">
                <a:solidFill>
                  <a:srgbClr val="262626"/>
                </a:solidFill>
                <a:latin typeface="-apple-system"/>
              </a:rPr>
              <a:t> </a:t>
            </a:r>
            <a:r>
              <a:rPr lang="en-US" altLang="zh-CN" sz="2800" b="1" dirty="0">
                <a:solidFill>
                  <a:srgbClr val="262626"/>
                </a:solidFill>
                <a:latin typeface="-apple-system"/>
              </a:rPr>
              <a:t>Architecture</a:t>
            </a:r>
            <a:r>
              <a:rPr lang="zh-CN" altLang="en-US" sz="2800" b="1" dirty="0">
                <a:solidFill>
                  <a:srgbClr val="262626"/>
                </a:solidFill>
                <a:latin typeface="-apple-system"/>
              </a:rPr>
              <a:t> </a:t>
            </a:r>
            <a:r>
              <a:rPr lang="en-US" altLang="zh-CN" sz="2800" b="1" dirty="0">
                <a:solidFill>
                  <a:srgbClr val="262626"/>
                </a:solidFill>
                <a:latin typeface="-apple-system"/>
              </a:rPr>
              <a:t>–</a:t>
            </a:r>
            <a:r>
              <a:rPr lang="zh-CN" altLang="en-US" sz="2800" b="1" dirty="0">
                <a:solidFill>
                  <a:srgbClr val="262626"/>
                </a:solidFill>
                <a:latin typeface="-apple-system"/>
              </a:rPr>
              <a:t> </a:t>
            </a:r>
            <a:r>
              <a:rPr lang="en-US" altLang="zh-CN" sz="2800" b="1" dirty="0">
                <a:solidFill>
                  <a:srgbClr val="262626"/>
                </a:solidFill>
                <a:latin typeface="-apple-system"/>
              </a:rPr>
              <a:t>Position</a:t>
            </a:r>
            <a:r>
              <a:rPr lang="zh-CN" altLang="en-US" sz="2800" b="1" dirty="0">
                <a:solidFill>
                  <a:srgbClr val="262626"/>
                </a:solidFill>
                <a:latin typeface="-apple-system"/>
              </a:rPr>
              <a:t> </a:t>
            </a:r>
            <a:r>
              <a:rPr lang="en-US" altLang="zh-CN" sz="2800" b="1" dirty="0">
                <a:solidFill>
                  <a:srgbClr val="262626"/>
                </a:solidFill>
                <a:latin typeface="-apple-system"/>
              </a:rPr>
              <a:t>Embedding</a:t>
            </a:r>
            <a:r>
              <a:rPr lang="zh-CN" altLang="en-US" sz="2800" b="1" dirty="0">
                <a:solidFill>
                  <a:srgbClr val="262626"/>
                </a:solidFill>
                <a:latin typeface="-apple-system"/>
              </a:rPr>
              <a:t> </a:t>
            </a:r>
            <a:endParaRPr lang="en-US" altLang="zh-CN" sz="2800" b="1" dirty="0">
              <a:solidFill>
                <a:srgbClr val="262626"/>
              </a:solidFill>
              <a:latin typeface="-apple-system"/>
            </a:endParaRPr>
          </a:p>
        </p:txBody>
      </p:sp>
      <p:sp>
        <p:nvSpPr>
          <p:cNvPr id="5" name="圆角矩形 4">
            <a:extLst>
              <a:ext uri="{FF2B5EF4-FFF2-40B4-BE49-F238E27FC236}">
                <a16:creationId xmlns:a16="http://schemas.microsoft.com/office/drawing/2014/main" id="{4A1F4435-7A49-6E17-ED41-125232ABB2F3}"/>
              </a:ext>
            </a:extLst>
          </p:cNvPr>
          <p:cNvSpPr/>
          <p:nvPr/>
        </p:nvSpPr>
        <p:spPr>
          <a:xfrm>
            <a:off x="0" y="3429000"/>
            <a:ext cx="1426029" cy="71832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四维特征图</a:t>
            </a:r>
            <a:endParaRPr kumimoji="1" lang="en-US" altLang="zh-CN" dirty="0"/>
          </a:p>
          <a:p>
            <a:pPr algn="ctr"/>
            <a:r>
              <a:rPr kumimoji="1" lang="en-US" altLang="zh-CN" dirty="0"/>
              <a:t>(</a:t>
            </a:r>
            <a:r>
              <a:rPr kumimoji="1" lang="en-US" altLang="zh-CN" b="1" dirty="0">
                <a:solidFill>
                  <a:schemeClr val="tx1"/>
                </a:solidFill>
                <a:highlight>
                  <a:srgbClr val="FFFF00"/>
                </a:highlight>
              </a:rPr>
              <a:t>1</a:t>
            </a:r>
            <a:r>
              <a:rPr kumimoji="1" lang="en-US" altLang="zh-CN" dirty="0"/>
              <a:t>, 1, </a:t>
            </a:r>
            <a:r>
              <a:rPr kumimoji="1" lang="en-US" altLang="zh-CN" b="1" dirty="0">
                <a:solidFill>
                  <a:schemeClr val="tx1"/>
                </a:solidFill>
                <a:highlight>
                  <a:srgbClr val="FFFF00"/>
                </a:highlight>
              </a:rPr>
              <a:t>3</a:t>
            </a:r>
            <a:r>
              <a:rPr kumimoji="1" lang="en-US" altLang="zh-CN" dirty="0"/>
              <a:t>,</a:t>
            </a:r>
            <a:r>
              <a:rPr kumimoji="1" lang="zh-CN" altLang="en-US" dirty="0"/>
              <a:t> </a:t>
            </a:r>
            <a:r>
              <a:rPr kumimoji="1" lang="en-US" altLang="zh-CN" b="1" dirty="0">
                <a:solidFill>
                  <a:schemeClr val="tx1"/>
                </a:solidFill>
                <a:highlight>
                  <a:srgbClr val="FFFF00"/>
                </a:highlight>
              </a:rPr>
              <a:t>2</a:t>
            </a:r>
            <a:r>
              <a:rPr kumimoji="1" lang="en-US" altLang="zh-CN" dirty="0"/>
              <a:t>)</a:t>
            </a:r>
            <a:endParaRPr kumimoji="1"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411255B-526E-D017-BA67-365FF9A402BE}"/>
              </a:ext>
            </a:extLst>
          </p:cNvPr>
          <p:cNvSpPr txBox="1"/>
          <p:nvPr/>
        </p:nvSpPr>
        <p:spPr>
          <a:xfrm>
            <a:off x="36947" y="692038"/>
            <a:ext cx="66605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为了说明起来相对方便，我们取</a:t>
            </a:r>
            <a:r>
              <a:rPr kumimoji="1" lang="en-US" altLang="zh-CN" dirty="0"/>
              <a:t>1</a:t>
            </a:r>
            <a:r>
              <a:rPr kumimoji="1" lang="zh-CN" altLang="en-US" dirty="0"/>
              <a:t>个数据包中</a:t>
            </a:r>
            <a:r>
              <a:rPr kumimoji="1" lang="en-US" altLang="zh-CN" dirty="0"/>
              <a:t>1</a:t>
            </a:r>
            <a:r>
              <a:rPr kumimoji="1" lang="zh-CN" altLang="en-US" dirty="0"/>
              <a:t>张由</a:t>
            </a:r>
            <a:r>
              <a:rPr kumimoji="1" lang="en-US" altLang="zh-CN" dirty="0"/>
              <a:t>3</a:t>
            </a:r>
            <a:r>
              <a:rPr kumimoji="1" lang="zh-CN" altLang="en-US" dirty="0"/>
              <a:t>*</a:t>
            </a:r>
            <a:r>
              <a:rPr kumimoji="1" lang="en-US" altLang="zh-CN" dirty="0"/>
              <a:t>2=6</a:t>
            </a:r>
            <a:r>
              <a:rPr kumimoji="1" lang="zh-CN" altLang="en-US" dirty="0"/>
              <a:t>个像素构成的特征图来说明计算过程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5F285EE-9A5E-D2B1-24C5-56F7DEB51D50}"/>
              </a:ext>
            </a:extLst>
          </p:cNvPr>
          <p:cNvSpPr txBox="1"/>
          <p:nvPr/>
        </p:nvSpPr>
        <p:spPr>
          <a:xfrm>
            <a:off x="36947" y="380319"/>
            <a:ext cx="32978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/>
              <a:t>2.</a:t>
            </a:r>
            <a:r>
              <a:rPr kumimoji="1" lang="zh-CN" altLang="en-US" sz="2000" b="1" dirty="0"/>
              <a:t> </a:t>
            </a:r>
            <a:r>
              <a:rPr kumimoji="1" lang="en-US" altLang="zh-CN" sz="2000" b="1" dirty="0"/>
              <a:t>Position</a:t>
            </a:r>
            <a:r>
              <a:rPr kumimoji="1" lang="zh-CN" altLang="en-US" sz="2000" b="1" dirty="0"/>
              <a:t> </a:t>
            </a:r>
            <a:r>
              <a:rPr kumimoji="1" lang="en-US" altLang="zh-CN" sz="2000" b="1" dirty="0"/>
              <a:t>Encoding</a:t>
            </a:r>
            <a:r>
              <a:rPr kumimoji="1" lang="zh-CN" altLang="en-US" sz="2000" b="1" dirty="0"/>
              <a:t> </a:t>
            </a:r>
            <a:r>
              <a:rPr kumimoji="1" lang="en-US" altLang="zh-CN" sz="2000" b="1" dirty="0"/>
              <a:t>Process</a:t>
            </a:r>
            <a:endParaRPr kumimoji="1" lang="zh-CN" altLang="en-US" sz="2000" b="1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7C10F996-1A03-2EA2-E83F-200AD48DB0FF}"/>
              </a:ext>
            </a:extLst>
          </p:cNvPr>
          <p:cNvSpPr txBox="1"/>
          <p:nvPr/>
        </p:nvSpPr>
        <p:spPr>
          <a:xfrm>
            <a:off x="1907823" y="4659932"/>
            <a:ext cx="1950666" cy="12003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>
            <a:defPPr>
              <a:defRPr lang="zh-CN"/>
            </a:defPPr>
            <a:lvl1pPr>
              <a:defRPr>
                <a:solidFill>
                  <a:schemeClr val="bg1">
                    <a:lumMod val="85000"/>
                  </a:schemeClr>
                </a:solidFill>
                <a:latin typeface="Bookman Old Style" panose="02050604050505020204" pitchFamily="18" charset="0"/>
              </a:defRPr>
            </a:lvl1pPr>
          </a:lstStyle>
          <a:p>
            <a:r>
              <a:rPr lang="zh-CN" altLang="en-US" dirty="0"/>
              <a:t>x_embed:</a:t>
            </a:r>
          </a:p>
          <a:p>
            <a:r>
              <a:rPr lang="zh-CN" altLang="en-US" dirty="0"/>
              <a:t> tensor([[[1., 2.],</a:t>
            </a:r>
          </a:p>
          <a:p>
            <a:r>
              <a:rPr lang="zh-CN" altLang="en-US" dirty="0"/>
              <a:t>         [1., 2.],</a:t>
            </a:r>
          </a:p>
          <a:p>
            <a:r>
              <a:rPr lang="zh-CN" altLang="en-US" dirty="0"/>
              <a:t>         [1., 2.]]])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2B7D39A6-9F54-3979-6CD9-305D76042987}"/>
              </a:ext>
            </a:extLst>
          </p:cNvPr>
          <p:cNvSpPr txBox="1"/>
          <p:nvPr/>
        </p:nvSpPr>
        <p:spPr>
          <a:xfrm>
            <a:off x="1914235" y="1854544"/>
            <a:ext cx="1898073" cy="12003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>
            <a:defPPr>
              <a:defRPr lang="zh-CN"/>
            </a:defPPr>
            <a:lvl1pPr>
              <a:defRPr>
                <a:latin typeface="Bookman Old Style" panose="02050604050505020204" pitchFamily="18" charset="0"/>
              </a:defRPr>
            </a:lvl1pPr>
          </a:lstStyle>
          <a:p>
            <a:r>
              <a:rPr lang="zh-CN" altLang="en-US" dirty="0">
                <a:solidFill>
                  <a:schemeClr val="bg1">
                    <a:lumMod val="85000"/>
                  </a:schemeClr>
                </a:solidFill>
              </a:rPr>
              <a:t>y_embed:</a:t>
            </a:r>
          </a:p>
          <a:p>
            <a:r>
              <a:rPr lang="zh-CN" altLang="en-US" dirty="0">
                <a:solidFill>
                  <a:schemeClr val="bg1">
                    <a:lumMod val="85000"/>
                  </a:schemeClr>
                </a:solidFill>
              </a:rPr>
              <a:t> tensor([[[1., 1.],</a:t>
            </a:r>
          </a:p>
          <a:p>
            <a:r>
              <a:rPr lang="zh-CN" altLang="en-US" dirty="0">
                <a:solidFill>
                  <a:schemeClr val="bg1">
                    <a:lumMod val="85000"/>
                  </a:schemeClr>
                </a:solidFill>
              </a:rPr>
              <a:t>         [2., 2.],</a:t>
            </a:r>
          </a:p>
          <a:p>
            <a:r>
              <a:rPr lang="zh-CN" altLang="en-US" dirty="0">
                <a:solidFill>
                  <a:schemeClr val="bg1">
                    <a:lumMod val="85000"/>
                  </a:schemeClr>
                </a:solidFill>
              </a:rPr>
              <a:t>         [3., 3.]]])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FA3B2AD1-A282-3A48-487F-CF733D248C0F}"/>
              </a:ext>
            </a:extLst>
          </p:cNvPr>
          <p:cNvSpPr txBox="1"/>
          <p:nvPr/>
        </p:nvSpPr>
        <p:spPr>
          <a:xfrm>
            <a:off x="1861642" y="1485212"/>
            <a:ext cx="2473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y</a:t>
            </a:r>
            <a:r>
              <a:rPr kumimoji="1" lang="zh-CN" altLang="en-US" dirty="0"/>
              <a:t> 方向顺序编码</a:t>
            </a:r>
            <a:r>
              <a:rPr kumimoji="1" lang="en-US" altLang="zh-CN" dirty="0"/>
              <a:t>(1*3*2)</a:t>
            </a:r>
            <a:endParaRPr kumimoji="1" lang="zh-CN" altLang="en-US" dirty="0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CA8A7897-19E7-CED7-ED4D-F662CCF5808C}"/>
              </a:ext>
            </a:extLst>
          </p:cNvPr>
          <p:cNvSpPr txBox="1"/>
          <p:nvPr/>
        </p:nvSpPr>
        <p:spPr>
          <a:xfrm>
            <a:off x="1787991" y="4316404"/>
            <a:ext cx="2473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x</a:t>
            </a:r>
            <a:r>
              <a:rPr kumimoji="1" lang="zh-CN" altLang="en-US" dirty="0"/>
              <a:t> 方向顺序编码</a:t>
            </a:r>
            <a:r>
              <a:rPr kumimoji="1" lang="en-US" altLang="zh-CN" dirty="0"/>
              <a:t>(1*3*2)</a:t>
            </a:r>
            <a:endParaRPr kumimoji="1" lang="zh-CN" altLang="en-US" dirty="0"/>
          </a:p>
        </p:txBody>
      </p:sp>
      <p:cxnSp>
        <p:nvCxnSpPr>
          <p:cNvPr id="29" name="肘形连接符 28">
            <a:extLst>
              <a:ext uri="{FF2B5EF4-FFF2-40B4-BE49-F238E27FC236}">
                <a16:creationId xmlns:a16="http://schemas.microsoft.com/office/drawing/2014/main" id="{B07D4254-0512-097D-3DF3-7AFC84650858}"/>
              </a:ext>
            </a:extLst>
          </p:cNvPr>
          <p:cNvCxnSpPr>
            <a:cxnSpLocks/>
            <a:stCxn id="5" idx="3"/>
            <a:endCxn id="19" idx="1"/>
          </p:cNvCxnSpPr>
          <p:nvPr/>
        </p:nvCxnSpPr>
        <p:spPr>
          <a:xfrm flipV="1">
            <a:off x="1426029" y="2454709"/>
            <a:ext cx="488206" cy="1333455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肘形连接符 30">
            <a:extLst>
              <a:ext uri="{FF2B5EF4-FFF2-40B4-BE49-F238E27FC236}">
                <a16:creationId xmlns:a16="http://schemas.microsoft.com/office/drawing/2014/main" id="{0E9EE86D-C279-C69C-8889-F0B5B7371E8B}"/>
              </a:ext>
            </a:extLst>
          </p:cNvPr>
          <p:cNvCxnSpPr>
            <a:cxnSpLocks/>
            <a:stCxn id="5" idx="3"/>
            <a:endCxn id="17" idx="1"/>
          </p:cNvCxnSpPr>
          <p:nvPr/>
        </p:nvCxnSpPr>
        <p:spPr>
          <a:xfrm>
            <a:off x="1426029" y="3788164"/>
            <a:ext cx="481794" cy="1471933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文本框 33">
            <a:extLst>
              <a:ext uri="{FF2B5EF4-FFF2-40B4-BE49-F238E27FC236}">
                <a16:creationId xmlns:a16="http://schemas.microsoft.com/office/drawing/2014/main" id="{BC2C4640-C89C-BE63-3B20-C292B35EC990}"/>
              </a:ext>
            </a:extLst>
          </p:cNvPr>
          <p:cNvSpPr txBox="1"/>
          <p:nvPr/>
        </p:nvSpPr>
        <p:spPr>
          <a:xfrm>
            <a:off x="6841579" y="3360192"/>
            <a:ext cx="2727746" cy="52322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>
            <a:defPPr>
              <a:defRPr lang="zh-CN"/>
            </a:defPPr>
            <a:lvl1pPr>
              <a:defRPr>
                <a:solidFill>
                  <a:schemeClr val="bg1">
                    <a:lumMod val="85000"/>
                  </a:schemeClr>
                </a:solidFill>
                <a:latin typeface="Bookman Old Style" panose="02050604050505020204" pitchFamily="18" charset="0"/>
              </a:defRPr>
            </a:lvl1pPr>
          </a:lstStyle>
          <a:p>
            <a:r>
              <a:rPr lang="zh-CN" altLang="en-US" sz="1400" dirty="0"/>
              <a:t>dim_t:</a:t>
            </a:r>
          </a:p>
          <a:p>
            <a:r>
              <a:rPr lang="zh-CN" altLang="en-US" sz="1400" dirty="0"/>
              <a:t> tensor([  1.,   1., 100., 100.])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AB28FC46-02DA-B610-C4FE-B264735C20CD}"/>
              </a:ext>
            </a:extLst>
          </p:cNvPr>
          <p:cNvSpPr txBox="1"/>
          <p:nvPr/>
        </p:nvSpPr>
        <p:spPr>
          <a:xfrm>
            <a:off x="4687243" y="4382933"/>
            <a:ext cx="1778870" cy="175432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>
            <a:defPPr>
              <a:defRPr lang="zh-CN"/>
            </a:defPPr>
            <a:lvl1pPr>
              <a:defRPr>
                <a:solidFill>
                  <a:schemeClr val="bg1">
                    <a:lumMod val="85000"/>
                  </a:schemeClr>
                </a:solidFill>
                <a:latin typeface="Bookman Old Style" panose="02050604050505020204" pitchFamily="18" charset="0"/>
              </a:defRPr>
            </a:lvl1pPr>
          </a:lstStyle>
          <a:p>
            <a:r>
              <a:rPr lang="en" altLang="zh-CN" sz="1200" dirty="0" err="1"/>
              <a:t>x_embed</a:t>
            </a:r>
            <a:r>
              <a:rPr lang="en" altLang="zh-CN" sz="1200" dirty="0"/>
              <a:t>[:, :, :, None]:</a:t>
            </a:r>
          </a:p>
          <a:p>
            <a:r>
              <a:rPr lang="en" altLang="zh-CN" sz="1200" dirty="0"/>
              <a:t> tensor([[[[1.],</a:t>
            </a:r>
          </a:p>
          <a:p>
            <a:r>
              <a:rPr lang="en" altLang="zh-CN" sz="1200" dirty="0"/>
              <a:t>          [2.]],</a:t>
            </a:r>
          </a:p>
          <a:p>
            <a:endParaRPr lang="en" altLang="zh-CN" sz="1200" dirty="0"/>
          </a:p>
          <a:p>
            <a:r>
              <a:rPr lang="en" altLang="zh-CN" sz="1200" dirty="0"/>
              <a:t>         [[1.],</a:t>
            </a:r>
          </a:p>
          <a:p>
            <a:r>
              <a:rPr lang="en" altLang="zh-CN" sz="1200" dirty="0"/>
              <a:t>          [2.]],</a:t>
            </a:r>
          </a:p>
          <a:p>
            <a:endParaRPr lang="en" altLang="zh-CN" sz="1200" dirty="0"/>
          </a:p>
          <a:p>
            <a:r>
              <a:rPr lang="en" altLang="zh-CN" sz="1200" dirty="0"/>
              <a:t>         [[1.],</a:t>
            </a:r>
          </a:p>
          <a:p>
            <a:r>
              <a:rPr lang="en" altLang="zh-CN" sz="1200" dirty="0"/>
              <a:t>          [2.]]]])</a:t>
            </a:r>
            <a:endParaRPr lang="zh-CN" altLang="en-US" sz="1200" dirty="0"/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70C31673-4628-FCF0-919E-0E7B29051462}"/>
              </a:ext>
            </a:extLst>
          </p:cNvPr>
          <p:cNvSpPr txBox="1"/>
          <p:nvPr/>
        </p:nvSpPr>
        <p:spPr>
          <a:xfrm>
            <a:off x="4706442" y="1575930"/>
            <a:ext cx="1780229" cy="175432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200">
                <a:solidFill>
                  <a:schemeClr val="bg1">
                    <a:lumMod val="85000"/>
                  </a:schemeClr>
                </a:solidFill>
                <a:latin typeface="Bookman Old Style" panose="02050604050505020204" pitchFamily="18" charset="0"/>
              </a:defRPr>
            </a:lvl1pPr>
          </a:lstStyle>
          <a:p>
            <a:r>
              <a:rPr lang="zh-CN" altLang="en-US" dirty="0"/>
              <a:t>y_embed[:, :, :, None]:</a:t>
            </a:r>
          </a:p>
          <a:p>
            <a:r>
              <a:rPr lang="zh-CN" altLang="en-US" dirty="0"/>
              <a:t> tensor([[[[1.],</a:t>
            </a:r>
          </a:p>
          <a:p>
            <a:r>
              <a:rPr lang="zh-CN" altLang="en-US" dirty="0"/>
              <a:t>          [1.]],</a:t>
            </a:r>
          </a:p>
          <a:p>
            <a:endParaRPr lang="zh-CN" altLang="en-US" dirty="0"/>
          </a:p>
          <a:p>
            <a:r>
              <a:rPr lang="zh-CN" altLang="en-US" dirty="0"/>
              <a:t>         [[2.],</a:t>
            </a:r>
          </a:p>
          <a:p>
            <a:r>
              <a:rPr lang="zh-CN" altLang="en-US" dirty="0"/>
              <a:t>          [2.]],</a:t>
            </a:r>
          </a:p>
          <a:p>
            <a:endParaRPr lang="zh-CN" altLang="en-US" dirty="0"/>
          </a:p>
          <a:p>
            <a:r>
              <a:rPr lang="zh-CN" altLang="en-US" dirty="0"/>
              <a:t>         [[3.],</a:t>
            </a:r>
          </a:p>
          <a:p>
            <a:r>
              <a:rPr lang="zh-CN" altLang="en-US" dirty="0"/>
              <a:t>          [3.]]]])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AF98D8B0-10E1-2A98-8535-D9F173C553A6}"/>
              </a:ext>
            </a:extLst>
          </p:cNvPr>
          <p:cNvSpPr txBox="1"/>
          <p:nvPr/>
        </p:nvSpPr>
        <p:spPr>
          <a:xfrm>
            <a:off x="4627676" y="1236856"/>
            <a:ext cx="2069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编码升维</a:t>
            </a:r>
            <a:r>
              <a:rPr kumimoji="1" lang="en-US" altLang="zh-CN" dirty="0"/>
              <a:t>(1*3*2</a:t>
            </a:r>
            <a:r>
              <a:rPr kumimoji="1" lang="zh-CN" altLang="en-US" dirty="0"/>
              <a:t>*</a:t>
            </a:r>
            <a:r>
              <a:rPr kumimoji="1" lang="en-US" altLang="zh-CN" dirty="0">
                <a:highlight>
                  <a:srgbClr val="FF0000"/>
                </a:highlight>
              </a:rPr>
              <a:t>1</a:t>
            </a:r>
            <a:r>
              <a:rPr kumimoji="1" lang="en-US" altLang="zh-CN" dirty="0"/>
              <a:t>)</a:t>
            </a:r>
            <a:endParaRPr kumimoji="1" lang="zh-CN" altLang="en-US" dirty="0"/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D3ED3E99-BF55-5ABF-E088-B619DFABBA15}"/>
              </a:ext>
            </a:extLst>
          </p:cNvPr>
          <p:cNvSpPr txBox="1"/>
          <p:nvPr/>
        </p:nvSpPr>
        <p:spPr>
          <a:xfrm>
            <a:off x="4658808" y="4013601"/>
            <a:ext cx="2069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编码升维</a:t>
            </a:r>
            <a:r>
              <a:rPr kumimoji="1" lang="en-US" altLang="zh-CN" dirty="0"/>
              <a:t>(1*3*2</a:t>
            </a:r>
            <a:r>
              <a:rPr kumimoji="1" lang="zh-CN" altLang="en-US" dirty="0"/>
              <a:t>*</a:t>
            </a:r>
            <a:r>
              <a:rPr kumimoji="1" lang="en-US" altLang="zh-CN" dirty="0">
                <a:highlight>
                  <a:srgbClr val="FF0000"/>
                </a:highlight>
              </a:rPr>
              <a:t>1</a:t>
            </a:r>
            <a:r>
              <a:rPr kumimoji="1" lang="en-US" altLang="zh-CN" dirty="0"/>
              <a:t>)</a:t>
            </a:r>
            <a:endParaRPr kumimoji="1" lang="zh-CN" altLang="en-US" dirty="0"/>
          </a:p>
        </p:txBody>
      </p:sp>
      <p:cxnSp>
        <p:nvCxnSpPr>
          <p:cNvPr id="48" name="直线箭头连接符 47">
            <a:extLst>
              <a:ext uri="{FF2B5EF4-FFF2-40B4-BE49-F238E27FC236}">
                <a16:creationId xmlns:a16="http://schemas.microsoft.com/office/drawing/2014/main" id="{68B2C771-F8CB-AF12-C459-76C08CCE381C}"/>
              </a:ext>
            </a:extLst>
          </p:cNvPr>
          <p:cNvCxnSpPr>
            <a:cxnSpLocks/>
            <a:stCxn id="17" idx="3"/>
            <a:endCxn id="42" idx="1"/>
          </p:cNvCxnSpPr>
          <p:nvPr/>
        </p:nvCxnSpPr>
        <p:spPr>
          <a:xfrm flipV="1">
            <a:off x="3858489" y="5260096"/>
            <a:ext cx="828754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直线箭头连接符 48">
            <a:extLst>
              <a:ext uri="{FF2B5EF4-FFF2-40B4-BE49-F238E27FC236}">
                <a16:creationId xmlns:a16="http://schemas.microsoft.com/office/drawing/2014/main" id="{6D16A9BD-2B72-A759-E272-0A46EFEB4CF0}"/>
              </a:ext>
            </a:extLst>
          </p:cNvPr>
          <p:cNvCxnSpPr>
            <a:cxnSpLocks/>
            <a:stCxn id="19" idx="3"/>
            <a:endCxn id="44" idx="1"/>
          </p:cNvCxnSpPr>
          <p:nvPr/>
        </p:nvCxnSpPr>
        <p:spPr>
          <a:xfrm flipV="1">
            <a:off x="3812308" y="2453093"/>
            <a:ext cx="894134" cy="161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文本框 51">
            <a:extLst>
              <a:ext uri="{FF2B5EF4-FFF2-40B4-BE49-F238E27FC236}">
                <a16:creationId xmlns:a16="http://schemas.microsoft.com/office/drawing/2014/main" id="{A5DB667A-C3A3-5CCD-2232-878809D0E0B1}"/>
              </a:ext>
            </a:extLst>
          </p:cNvPr>
          <p:cNvSpPr txBox="1"/>
          <p:nvPr/>
        </p:nvSpPr>
        <p:spPr>
          <a:xfrm>
            <a:off x="0" y="6488668"/>
            <a:ext cx="5262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hlinkClick r:id="rId3" action="ppaction://hlinksldjump"/>
              </a:rPr>
              <a:t>附件：为什么升维后的编码看起来不那么直观了？</a:t>
            </a:r>
            <a:endParaRPr kumimoji="1" lang="zh-CN" altLang="en-US" dirty="0"/>
          </a:p>
        </p:txBody>
      </p:sp>
      <p:cxnSp>
        <p:nvCxnSpPr>
          <p:cNvPr id="54" name="肘形连接符 53">
            <a:extLst>
              <a:ext uri="{FF2B5EF4-FFF2-40B4-BE49-F238E27FC236}">
                <a16:creationId xmlns:a16="http://schemas.microsoft.com/office/drawing/2014/main" id="{E93D6137-63C7-E961-6831-A86DDBCD8DE1}"/>
              </a:ext>
            </a:extLst>
          </p:cNvPr>
          <p:cNvCxnSpPr>
            <a:cxnSpLocks/>
            <a:stCxn id="44" idx="3"/>
            <a:endCxn id="34" idx="1"/>
          </p:cNvCxnSpPr>
          <p:nvPr/>
        </p:nvCxnSpPr>
        <p:spPr>
          <a:xfrm>
            <a:off x="6486671" y="2453093"/>
            <a:ext cx="354908" cy="1168709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肘形连接符 57">
            <a:extLst>
              <a:ext uri="{FF2B5EF4-FFF2-40B4-BE49-F238E27FC236}">
                <a16:creationId xmlns:a16="http://schemas.microsoft.com/office/drawing/2014/main" id="{9E2FE940-4351-F4DD-6C8B-050CF5BBC02E}"/>
              </a:ext>
            </a:extLst>
          </p:cNvPr>
          <p:cNvCxnSpPr>
            <a:cxnSpLocks/>
            <a:stCxn id="42" idx="3"/>
            <a:endCxn id="34" idx="1"/>
          </p:cNvCxnSpPr>
          <p:nvPr/>
        </p:nvCxnSpPr>
        <p:spPr>
          <a:xfrm flipV="1">
            <a:off x="6466113" y="3621802"/>
            <a:ext cx="375466" cy="1638294"/>
          </a:xfrm>
          <a:prstGeom prst="bentConnector3">
            <a:avLst>
              <a:gd name="adj1" fmla="val 52899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3" name="文本框 72">
            <a:extLst>
              <a:ext uri="{FF2B5EF4-FFF2-40B4-BE49-F238E27FC236}">
                <a16:creationId xmlns:a16="http://schemas.microsoft.com/office/drawing/2014/main" id="{366CC86A-FE52-121F-6A18-4D2A7F97C4C8}"/>
              </a:ext>
            </a:extLst>
          </p:cNvPr>
          <p:cNvSpPr txBox="1"/>
          <p:nvPr/>
        </p:nvSpPr>
        <p:spPr>
          <a:xfrm>
            <a:off x="8783164" y="5103674"/>
            <a:ext cx="3415837" cy="175432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200">
                <a:solidFill>
                  <a:schemeClr val="bg1">
                    <a:lumMod val="85000"/>
                  </a:schemeClr>
                </a:solidFill>
                <a:latin typeface="Bookman Old Style" panose="02050604050505020204" pitchFamily="18" charset="0"/>
              </a:defRPr>
            </a:lvl1pPr>
          </a:lstStyle>
          <a:p>
            <a:r>
              <a:rPr lang="zh-CN" altLang="en-US" dirty="0"/>
              <a:t>pos_x:</a:t>
            </a:r>
          </a:p>
          <a:p>
            <a:r>
              <a:rPr lang="zh-CN" altLang="en-US" dirty="0"/>
              <a:t> tensor([[[[1.0000, 1.0000, 0.0100, 0.0100],</a:t>
            </a:r>
          </a:p>
          <a:p>
            <a:r>
              <a:rPr lang="zh-CN" altLang="en-US" dirty="0"/>
              <a:t>          [2.0000, 2.0000, 0.0200, 0.0200]],</a:t>
            </a:r>
          </a:p>
          <a:p>
            <a:endParaRPr lang="zh-CN" altLang="en-US" dirty="0"/>
          </a:p>
          <a:p>
            <a:r>
              <a:rPr lang="zh-CN" altLang="en-US" dirty="0"/>
              <a:t>         [[1.0000, 1.0000, 0.0100, 0.0100],</a:t>
            </a:r>
          </a:p>
          <a:p>
            <a:r>
              <a:rPr lang="zh-CN" altLang="en-US" dirty="0"/>
              <a:t>          [2.0000, 2.0000, 0.0200, 0.0200]],</a:t>
            </a:r>
          </a:p>
          <a:p>
            <a:endParaRPr lang="zh-CN" altLang="en-US" dirty="0"/>
          </a:p>
          <a:p>
            <a:r>
              <a:rPr lang="zh-CN" altLang="en-US" dirty="0"/>
              <a:t>         [[1.0000, 1.0000, 0.0100, 0.0100],</a:t>
            </a:r>
          </a:p>
          <a:p>
            <a:r>
              <a:rPr lang="zh-CN" altLang="en-US" dirty="0"/>
              <a:t>          [2.0000, 2.0000, 0.0200, 0.0200]]]])</a:t>
            </a:r>
          </a:p>
        </p:txBody>
      </p:sp>
      <p:sp>
        <p:nvSpPr>
          <p:cNvPr id="74" name="文本框 73">
            <a:extLst>
              <a:ext uri="{FF2B5EF4-FFF2-40B4-BE49-F238E27FC236}">
                <a16:creationId xmlns:a16="http://schemas.microsoft.com/office/drawing/2014/main" id="{375676BF-C496-8B14-91E4-921D19CDB8AB}"/>
              </a:ext>
            </a:extLst>
          </p:cNvPr>
          <p:cNvSpPr txBox="1"/>
          <p:nvPr/>
        </p:nvSpPr>
        <p:spPr>
          <a:xfrm>
            <a:off x="9173416" y="4747458"/>
            <a:ext cx="2698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x</a:t>
            </a:r>
            <a:r>
              <a:rPr kumimoji="1" lang="zh-CN" altLang="en-US" dirty="0"/>
              <a:t>方向相除得到</a:t>
            </a:r>
            <a:r>
              <a:rPr kumimoji="1" lang="en-US" altLang="zh-CN" dirty="0"/>
              <a:t>(1*3*2</a:t>
            </a:r>
            <a:r>
              <a:rPr kumimoji="1" lang="zh-CN" altLang="en-US" dirty="0"/>
              <a:t>*</a:t>
            </a:r>
            <a:r>
              <a:rPr kumimoji="1" lang="en-US" altLang="zh-CN" dirty="0"/>
              <a:t>4)</a:t>
            </a:r>
            <a:endParaRPr kumimoji="1" lang="zh-CN" altLang="en-US" dirty="0"/>
          </a:p>
        </p:txBody>
      </p:sp>
      <p:sp>
        <p:nvSpPr>
          <p:cNvPr id="76" name="文本框 75">
            <a:extLst>
              <a:ext uri="{FF2B5EF4-FFF2-40B4-BE49-F238E27FC236}">
                <a16:creationId xmlns:a16="http://schemas.microsoft.com/office/drawing/2014/main" id="{9DD7C3E8-8EE0-75E6-7604-CE53ACAE8A8F}"/>
              </a:ext>
            </a:extLst>
          </p:cNvPr>
          <p:cNvSpPr txBox="1"/>
          <p:nvPr/>
        </p:nvSpPr>
        <p:spPr>
          <a:xfrm>
            <a:off x="8776162" y="377988"/>
            <a:ext cx="3415837" cy="175432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200">
                <a:solidFill>
                  <a:schemeClr val="bg1">
                    <a:lumMod val="85000"/>
                  </a:schemeClr>
                </a:solidFill>
                <a:latin typeface="Bookman Old Style" panose="02050604050505020204" pitchFamily="18" charset="0"/>
              </a:defRPr>
            </a:lvl1pPr>
          </a:lstStyle>
          <a:p>
            <a:r>
              <a:rPr lang="zh-CN" altLang="en-US" dirty="0"/>
              <a:t>pos_y:</a:t>
            </a:r>
          </a:p>
          <a:p>
            <a:r>
              <a:rPr lang="zh-CN" altLang="en-US" dirty="0"/>
              <a:t> tensor([[[[1.0000, 1.0000, 0.0100, 0.0100],</a:t>
            </a:r>
          </a:p>
          <a:p>
            <a:r>
              <a:rPr lang="zh-CN" altLang="en-US" dirty="0"/>
              <a:t>          [1.0000, 1.0000, 0.0100, 0.0100]],</a:t>
            </a:r>
          </a:p>
          <a:p>
            <a:endParaRPr lang="zh-CN" altLang="en-US" dirty="0"/>
          </a:p>
          <a:p>
            <a:r>
              <a:rPr lang="zh-CN" altLang="en-US" dirty="0"/>
              <a:t>         [[2.0000, 2.0000, 0.0200, 0.0200],</a:t>
            </a:r>
          </a:p>
          <a:p>
            <a:r>
              <a:rPr lang="zh-CN" altLang="en-US" dirty="0"/>
              <a:t>          [2.0000, 2.0000, 0.0200, 0.0200]],</a:t>
            </a:r>
          </a:p>
          <a:p>
            <a:endParaRPr lang="zh-CN" altLang="en-US" dirty="0"/>
          </a:p>
          <a:p>
            <a:r>
              <a:rPr lang="zh-CN" altLang="en-US" dirty="0"/>
              <a:t>         [[3.0000, 3.0000, 0.0300, 0.0300],</a:t>
            </a:r>
          </a:p>
          <a:p>
            <a:r>
              <a:rPr lang="zh-CN" altLang="en-US" dirty="0"/>
              <a:t>          [3.0000, 3.0000, 0.0300, 0.0300]]]])</a:t>
            </a:r>
          </a:p>
        </p:txBody>
      </p:sp>
      <p:sp>
        <p:nvSpPr>
          <p:cNvPr id="77" name="文本框 76">
            <a:extLst>
              <a:ext uri="{FF2B5EF4-FFF2-40B4-BE49-F238E27FC236}">
                <a16:creationId xmlns:a16="http://schemas.microsoft.com/office/drawing/2014/main" id="{DA627D85-3553-217D-6E01-780D0CC86B62}"/>
              </a:ext>
            </a:extLst>
          </p:cNvPr>
          <p:cNvSpPr txBox="1"/>
          <p:nvPr/>
        </p:nvSpPr>
        <p:spPr>
          <a:xfrm>
            <a:off x="9336443" y="72836"/>
            <a:ext cx="2698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y</a:t>
            </a:r>
            <a:r>
              <a:rPr kumimoji="1" lang="zh-CN" altLang="en-US" dirty="0"/>
              <a:t>方向相除得到</a:t>
            </a:r>
            <a:r>
              <a:rPr kumimoji="1" lang="en-US" altLang="zh-CN" dirty="0"/>
              <a:t>(1*3*2</a:t>
            </a:r>
            <a:r>
              <a:rPr kumimoji="1" lang="zh-CN" altLang="en-US" dirty="0"/>
              <a:t>*</a:t>
            </a:r>
            <a:r>
              <a:rPr kumimoji="1" lang="en-US" altLang="zh-CN" dirty="0"/>
              <a:t>4)</a:t>
            </a:r>
            <a:endParaRPr kumimoji="1" lang="zh-CN" altLang="en-US" dirty="0"/>
          </a:p>
        </p:txBody>
      </p:sp>
      <p:cxnSp>
        <p:nvCxnSpPr>
          <p:cNvPr id="84" name="肘形连接符 83">
            <a:extLst>
              <a:ext uri="{FF2B5EF4-FFF2-40B4-BE49-F238E27FC236}">
                <a16:creationId xmlns:a16="http://schemas.microsoft.com/office/drawing/2014/main" id="{AE4AC321-62FB-6297-42BC-C6A5D4E3A14E}"/>
              </a:ext>
            </a:extLst>
          </p:cNvPr>
          <p:cNvCxnSpPr>
            <a:stCxn id="34" idx="2"/>
            <a:endCxn id="73" idx="1"/>
          </p:cNvCxnSpPr>
          <p:nvPr/>
        </p:nvCxnSpPr>
        <p:spPr>
          <a:xfrm rot="16200000" flipH="1">
            <a:off x="7445596" y="4643268"/>
            <a:ext cx="2097425" cy="577712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肘形连接符 85">
            <a:extLst>
              <a:ext uri="{FF2B5EF4-FFF2-40B4-BE49-F238E27FC236}">
                <a16:creationId xmlns:a16="http://schemas.microsoft.com/office/drawing/2014/main" id="{00A1224A-7121-FB1F-7790-548136DB0A48}"/>
              </a:ext>
            </a:extLst>
          </p:cNvPr>
          <p:cNvCxnSpPr>
            <a:stCxn id="34" idx="0"/>
            <a:endCxn id="76" idx="1"/>
          </p:cNvCxnSpPr>
          <p:nvPr/>
        </p:nvCxnSpPr>
        <p:spPr>
          <a:xfrm rot="5400000" flipH="1" flipV="1">
            <a:off x="7438287" y="2022317"/>
            <a:ext cx="2105041" cy="570710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文本框 36">
            <a:extLst>
              <a:ext uri="{FF2B5EF4-FFF2-40B4-BE49-F238E27FC236}">
                <a16:creationId xmlns:a16="http://schemas.microsoft.com/office/drawing/2014/main" id="{77B13454-F947-4C33-7EBA-95506B84D7BC}"/>
              </a:ext>
            </a:extLst>
          </p:cNvPr>
          <p:cNvSpPr txBox="1"/>
          <p:nvPr/>
        </p:nvSpPr>
        <p:spPr>
          <a:xfrm>
            <a:off x="6689652" y="3052416"/>
            <a:ext cx="3031599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zh-CN" sz="1400" dirty="0">
                <a:highlight>
                  <a:srgbClr val="FF0000"/>
                </a:highlight>
              </a:rPr>
              <a:t>1</a:t>
            </a:r>
            <a:r>
              <a:rPr kumimoji="1" lang="zh-CN" altLang="en-US" sz="1400" dirty="0"/>
              <a:t>*</a:t>
            </a:r>
            <a:r>
              <a:rPr kumimoji="1" lang="en-US" altLang="zh-CN" sz="1400" dirty="0"/>
              <a:t>4</a:t>
            </a:r>
            <a:r>
              <a:rPr kumimoji="1" lang="zh-CN" altLang="en-US" sz="1400" dirty="0"/>
              <a:t> 的编码</a:t>
            </a:r>
            <a:r>
              <a:rPr kumimoji="1" lang="en-US" altLang="zh-CN" sz="1400" dirty="0"/>
              <a:t>tensor(</a:t>
            </a:r>
            <a:r>
              <a:rPr kumimoji="1" lang="zh-CN" altLang="en-US" sz="1400" dirty="0"/>
              <a:t>计算过程请看源码</a:t>
            </a:r>
            <a:r>
              <a:rPr kumimoji="1" lang="en-US" altLang="zh-CN" sz="1400" dirty="0"/>
              <a:t>)</a:t>
            </a:r>
            <a:endParaRPr kumimoji="1" lang="zh-CN" altLang="en-US" sz="1400" dirty="0"/>
          </a:p>
        </p:txBody>
      </p:sp>
      <p:sp>
        <p:nvSpPr>
          <p:cNvPr id="32" name="圆角矩形 31">
            <a:extLst>
              <a:ext uri="{FF2B5EF4-FFF2-40B4-BE49-F238E27FC236}">
                <a16:creationId xmlns:a16="http://schemas.microsoft.com/office/drawing/2014/main" id="{996DD2F2-B175-34CA-B98E-C63042158EF2}"/>
              </a:ext>
            </a:extLst>
          </p:cNvPr>
          <p:cNvSpPr/>
          <p:nvPr/>
        </p:nvSpPr>
        <p:spPr>
          <a:xfrm>
            <a:off x="7311318" y="2686419"/>
            <a:ext cx="1788268" cy="36933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编码维数设为</a:t>
            </a:r>
            <a:r>
              <a:rPr kumimoji="1" lang="en-US" altLang="zh-CN" b="1" dirty="0">
                <a:solidFill>
                  <a:schemeClr val="tx1"/>
                </a:solidFill>
                <a:highlight>
                  <a:srgbClr val="FFFF00"/>
                </a:highlight>
              </a:rPr>
              <a:t>4</a:t>
            </a:r>
            <a:endParaRPr kumimoji="1" lang="zh-CN" altLang="en-US" b="1" dirty="0"/>
          </a:p>
        </p:txBody>
      </p:sp>
      <p:cxnSp>
        <p:nvCxnSpPr>
          <p:cNvPr id="6" name="肘形连接符 5">
            <a:extLst>
              <a:ext uri="{FF2B5EF4-FFF2-40B4-BE49-F238E27FC236}">
                <a16:creationId xmlns:a16="http://schemas.microsoft.com/office/drawing/2014/main" id="{4BF909DB-EC01-4A32-809B-69207BD031E1}"/>
              </a:ext>
            </a:extLst>
          </p:cNvPr>
          <p:cNvCxnSpPr>
            <a:stCxn id="52" idx="3"/>
            <a:endCxn id="42" idx="2"/>
          </p:cNvCxnSpPr>
          <p:nvPr/>
        </p:nvCxnSpPr>
        <p:spPr>
          <a:xfrm flipV="1">
            <a:off x="5262979" y="6137259"/>
            <a:ext cx="313699" cy="536075"/>
          </a:xfrm>
          <a:prstGeom prst="bentConnector2">
            <a:avLst/>
          </a:prstGeom>
          <a:ln w="38100"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9202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41896F-9AF6-9ADB-8DA5-7E89DF468B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框 14">
            <a:extLst>
              <a:ext uri="{FF2B5EF4-FFF2-40B4-BE49-F238E27FC236}">
                <a16:creationId xmlns:a16="http://schemas.microsoft.com/office/drawing/2014/main" id="{A4A46007-DE3F-F177-70B2-8C270FEC7807}"/>
              </a:ext>
            </a:extLst>
          </p:cNvPr>
          <p:cNvSpPr txBox="1"/>
          <p:nvPr/>
        </p:nvSpPr>
        <p:spPr>
          <a:xfrm>
            <a:off x="0" y="0"/>
            <a:ext cx="75194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262626"/>
                </a:solidFill>
                <a:latin typeface="-apple-system"/>
              </a:rPr>
              <a:t>五、</a:t>
            </a:r>
            <a:r>
              <a:rPr lang="en-US" altLang="zh-CN" sz="2800" b="1" dirty="0">
                <a:solidFill>
                  <a:srgbClr val="262626"/>
                </a:solidFill>
                <a:latin typeface="-apple-system"/>
              </a:rPr>
              <a:t>Network</a:t>
            </a:r>
            <a:r>
              <a:rPr lang="zh-CN" altLang="en-US" sz="2800" b="1" dirty="0">
                <a:solidFill>
                  <a:srgbClr val="262626"/>
                </a:solidFill>
                <a:latin typeface="-apple-system"/>
              </a:rPr>
              <a:t> </a:t>
            </a:r>
            <a:r>
              <a:rPr lang="en-US" altLang="zh-CN" sz="2800" b="1" dirty="0">
                <a:solidFill>
                  <a:srgbClr val="262626"/>
                </a:solidFill>
                <a:latin typeface="-apple-system"/>
              </a:rPr>
              <a:t>Architecture</a:t>
            </a:r>
            <a:r>
              <a:rPr lang="zh-CN" altLang="en-US" sz="2800" b="1" dirty="0">
                <a:solidFill>
                  <a:srgbClr val="262626"/>
                </a:solidFill>
                <a:latin typeface="-apple-system"/>
              </a:rPr>
              <a:t> </a:t>
            </a:r>
            <a:r>
              <a:rPr lang="en-US" altLang="zh-CN" sz="2800" b="1" dirty="0">
                <a:solidFill>
                  <a:srgbClr val="262626"/>
                </a:solidFill>
                <a:latin typeface="-apple-system"/>
              </a:rPr>
              <a:t>–</a:t>
            </a:r>
            <a:r>
              <a:rPr lang="zh-CN" altLang="en-US" sz="2800" b="1" dirty="0">
                <a:solidFill>
                  <a:srgbClr val="262626"/>
                </a:solidFill>
                <a:latin typeface="-apple-system"/>
              </a:rPr>
              <a:t> </a:t>
            </a:r>
            <a:r>
              <a:rPr lang="en-US" altLang="zh-CN" sz="2800" b="1" dirty="0">
                <a:solidFill>
                  <a:srgbClr val="262626"/>
                </a:solidFill>
                <a:latin typeface="-apple-system"/>
              </a:rPr>
              <a:t>Position</a:t>
            </a:r>
            <a:r>
              <a:rPr lang="zh-CN" altLang="en-US" sz="2800" b="1" dirty="0">
                <a:solidFill>
                  <a:srgbClr val="262626"/>
                </a:solidFill>
                <a:latin typeface="-apple-system"/>
              </a:rPr>
              <a:t> </a:t>
            </a:r>
            <a:r>
              <a:rPr lang="en-US" altLang="zh-CN" sz="2800" b="1" dirty="0">
                <a:solidFill>
                  <a:srgbClr val="262626"/>
                </a:solidFill>
                <a:latin typeface="-apple-system"/>
              </a:rPr>
              <a:t>Embedding</a:t>
            </a:r>
            <a:r>
              <a:rPr lang="zh-CN" altLang="en-US" sz="2800" b="1" dirty="0">
                <a:solidFill>
                  <a:srgbClr val="262626"/>
                </a:solidFill>
                <a:latin typeface="-apple-system"/>
              </a:rPr>
              <a:t> </a:t>
            </a:r>
            <a:endParaRPr lang="en-US" altLang="zh-CN" sz="2800" b="1" dirty="0">
              <a:solidFill>
                <a:srgbClr val="262626"/>
              </a:solidFill>
              <a:latin typeface="-apple-system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4DD9F86-FC38-29CA-8CC6-A8B4DBF31D2E}"/>
              </a:ext>
            </a:extLst>
          </p:cNvPr>
          <p:cNvSpPr txBox="1"/>
          <p:nvPr/>
        </p:nvSpPr>
        <p:spPr>
          <a:xfrm>
            <a:off x="0" y="1186571"/>
            <a:ext cx="3415837" cy="175432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200">
                <a:solidFill>
                  <a:schemeClr val="bg1">
                    <a:lumMod val="85000"/>
                  </a:schemeClr>
                </a:solidFill>
                <a:latin typeface="Bookman Old Style" panose="02050604050505020204" pitchFamily="18" charset="0"/>
              </a:defRPr>
            </a:lvl1pPr>
          </a:lstStyle>
          <a:p>
            <a:r>
              <a:rPr lang="zh-CN" altLang="en-US" dirty="0"/>
              <a:t>pos_y:</a:t>
            </a:r>
          </a:p>
          <a:p>
            <a:r>
              <a:rPr lang="zh-CN" altLang="en-US" dirty="0"/>
              <a:t> tensor([[[[1.0000, 1.0000, 0.0100, 0.0100],</a:t>
            </a:r>
          </a:p>
          <a:p>
            <a:r>
              <a:rPr lang="zh-CN" altLang="en-US" dirty="0"/>
              <a:t>          [1.0000, 1.0000, 0.0100, 0.0100]],</a:t>
            </a:r>
          </a:p>
          <a:p>
            <a:endParaRPr lang="zh-CN" altLang="en-US" dirty="0"/>
          </a:p>
          <a:p>
            <a:r>
              <a:rPr lang="zh-CN" altLang="en-US" dirty="0"/>
              <a:t>         [[2.0000, 2.0000, 0.0200, 0.0200],</a:t>
            </a:r>
          </a:p>
          <a:p>
            <a:r>
              <a:rPr lang="zh-CN" altLang="en-US" dirty="0"/>
              <a:t>          [2.0000, 2.0000, 0.0200, 0.0200]],</a:t>
            </a:r>
          </a:p>
          <a:p>
            <a:endParaRPr lang="zh-CN" altLang="en-US" dirty="0"/>
          </a:p>
          <a:p>
            <a:r>
              <a:rPr lang="zh-CN" altLang="en-US" dirty="0"/>
              <a:t>         [[3.0000, 3.0000, 0.0300, 0.0300],</a:t>
            </a:r>
          </a:p>
          <a:p>
            <a:r>
              <a:rPr lang="zh-CN" altLang="en-US" dirty="0"/>
              <a:t>          [3.0000, 3.0000, 0.0300, 0.0300]]]])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5B5C4CD-8CD2-A970-E0F0-276EFE539212}"/>
              </a:ext>
            </a:extLst>
          </p:cNvPr>
          <p:cNvSpPr txBox="1"/>
          <p:nvPr/>
        </p:nvSpPr>
        <p:spPr>
          <a:xfrm>
            <a:off x="560281" y="881419"/>
            <a:ext cx="2698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y</a:t>
            </a:r>
            <a:r>
              <a:rPr kumimoji="1" lang="zh-CN" altLang="en-US" dirty="0"/>
              <a:t>方向相除得到</a:t>
            </a:r>
            <a:r>
              <a:rPr kumimoji="1" lang="en-US" altLang="zh-CN" dirty="0"/>
              <a:t>(1*3*2</a:t>
            </a:r>
            <a:r>
              <a:rPr kumimoji="1" lang="zh-CN" altLang="en-US" dirty="0"/>
              <a:t>*</a:t>
            </a:r>
            <a:r>
              <a:rPr kumimoji="1" lang="en-US" altLang="zh-CN" dirty="0">
                <a:highlight>
                  <a:srgbClr val="FFFF00"/>
                </a:highlight>
              </a:rPr>
              <a:t>4</a:t>
            </a:r>
            <a:r>
              <a:rPr kumimoji="1" lang="en-US" altLang="zh-CN" dirty="0"/>
              <a:t>)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7CAC3D5-B48B-E4E7-CA0B-550FF0B5E9B8}"/>
              </a:ext>
            </a:extLst>
          </p:cNvPr>
          <p:cNvSpPr txBox="1"/>
          <p:nvPr/>
        </p:nvSpPr>
        <p:spPr>
          <a:xfrm>
            <a:off x="-1" y="4156913"/>
            <a:ext cx="3415837" cy="175432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200">
                <a:solidFill>
                  <a:schemeClr val="bg1">
                    <a:lumMod val="85000"/>
                  </a:schemeClr>
                </a:solidFill>
                <a:latin typeface="Bookman Old Style" panose="02050604050505020204" pitchFamily="18" charset="0"/>
              </a:defRPr>
            </a:lvl1pPr>
          </a:lstStyle>
          <a:p>
            <a:r>
              <a:rPr lang="zh-CN" altLang="en-US" dirty="0"/>
              <a:t>pos_x:</a:t>
            </a:r>
          </a:p>
          <a:p>
            <a:r>
              <a:rPr lang="zh-CN" altLang="en-US" dirty="0"/>
              <a:t> tensor([[[[1.0000, 1.0000, 0.0100, 0.0100],</a:t>
            </a:r>
          </a:p>
          <a:p>
            <a:r>
              <a:rPr lang="zh-CN" altLang="en-US" dirty="0"/>
              <a:t>          [2.0000, 2.0000, 0.0200, 0.0200]],</a:t>
            </a:r>
          </a:p>
          <a:p>
            <a:endParaRPr lang="zh-CN" altLang="en-US" dirty="0"/>
          </a:p>
          <a:p>
            <a:r>
              <a:rPr lang="zh-CN" altLang="en-US" dirty="0"/>
              <a:t>         [[1.0000, 1.0000, 0.0100, 0.0100],</a:t>
            </a:r>
          </a:p>
          <a:p>
            <a:r>
              <a:rPr lang="zh-CN" altLang="en-US" dirty="0"/>
              <a:t>          [2.0000, 2.0000, 0.0200, 0.0200]],</a:t>
            </a:r>
          </a:p>
          <a:p>
            <a:endParaRPr lang="zh-CN" altLang="en-US" dirty="0"/>
          </a:p>
          <a:p>
            <a:r>
              <a:rPr lang="zh-CN" altLang="en-US" dirty="0"/>
              <a:t>         [[1.0000, 1.0000, 0.0100, 0.0100],</a:t>
            </a:r>
          </a:p>
          <a:p>
            <a:r>
              <a:rPr lang="zh-CN" altLang="en-US" dirty="0"/>
              <a:t>          [2.0000, 2.0000, 0.0200, 0.0200]]]])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3B0811A-0805-B9DE-F6C1-04B2F9495C7F}"/>
              </a:ext>
            </a:extLst>
          </p:cNvPr>
          <p:cNvSpPr txBox="1"/>
          <p:nvPr/>
        </p:nvSpPr>
        <p:spPr>
          <a:xfrm>
            <a:off x="390251" y="3800697"/>
            <a:ext cx="2698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x</a:t>
            </a:r>
            <a:r>
              <a:rPr kumimoji="1" lang="zh-CN" altLang="en-US" dirty="0"/>
              <a:t>方向相除得到</a:t>
            </a:r>
            <a:r>
              <a:rPr kumimoji="1" lang="en-US" altLang="zh-CN" dirty="0"/>
              <a:t>(1*3*2</a:t>
            </a:r>
            <a:r>
              <a:rPr kumimoji="1" lang="zh-CN" altLang="en-US" dirty="0"/>
              <a:t>*</a:t>
            </a:r>
            <a:r>
              <a:rPr kumimoji="1" lang="en-US" altLang="zh-CN" dirty="0">
                <a:highlight>
                  <a:srgbClr val="FFFF00"/>
                </a:highlight>
              </a:rPr>
              <a:t>4</a:t>
            </a:r>
            <a:r>
              <a:rPr kumimoji="1" lang="en-US" altLang="zh-CN" dirty="0"/>
              <a:t>)</a:t>
            </a:r>
            <a:endParaRPr kumimoji="1"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582386F-94B6-A2B5-5593-4868BBE2B3AB}"/>
              </a:ext>
            </a:extLst>
          </p:cNvPr>
          <p:cNvSpPr txBox="1"/>
          <p:nvPr/>
        </p:nvSpPr>
        <p:spPr>
          <a:xfrm>
            <a:off x="4103911" y="1186571"/>
            <a:ext cx="3622347" cy="175432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200">
                <a:solidFill>
                  <a:schemeClr val="bg1">
                    <a:lumMod val="85000"/>
                  </a:schemeClr>
                </a:solidFill>
                <a:latin typeface="Bookman Old Style" panose="02050604050505020204" pitchFamily="18" charset="0"/>
              </a:defRPr>
            </a:lvl1pPr>
          </a:lstStyle>
          <a:p>
            <a:r>
              <a:rPr lang="zh-CN" altLang="en-US" dirty="0"/>
              <a:t>pos_x after sin/cos and stack:</a:t>
            </a:r>
          </a:p>
          <a:p>
            <a:r>
              <a:rPr lang="zh-CN" altLang="en-US" dirty="0"/>
              <a:t> tensor([[[[ 0.8415,  0.5403,  0.0100,  0.9999],</a:t>
            </a:r>
          </a:p>
          <a:p>
            <a:r>
              <a:rPr lang="zh-CN" altLang="en-US" dirty="0"/>
              <a:t>          [ 0.9093, -0.4161,  0.0200,  0.9998]],</a:t>
            </a:r>
          </a:p>
          <a:p>
            <a:endParaRPr lang="zh-CN" altLang="en-US" dirty="0"/>
          </a:p>
          <a:p>
            <a:r>
              <a:rPr lang="zh-CN" altLang="en-US" dirty="0"/>
              <a:t>         [[ 0.8415,  0.5403,  0.0100,  0.9999],</a:t>
            </a:r>
          </a:p>
          <a:p>
            <a:r>
              <a:rPr lang="zh-CN" altLang="en-US" dirty="0"/>
              <a:t>          [ 0.9093, -0.4161,  0.0200,  0.9998]],</a:t>
            </a:r>
          </a:p>
          <a:p>
            <a:endParaRPr lang="zh-CN" altLang="en-US" dirty="0"/>
          </a:p>
          <a:p>
            <a:r>
              <a:rPr lang="zh-CN" altLang="en-US" dirty="0"/>
              <a:t>         [[ 0.8415,  0.5403,  0.0100,  0.9999],</a:t>
            </a:r>
          </a:p>
          <a:p>
            <a:r>
              <a:rPr lang="zh-CN" altLang="en-US" dirty="0"/>
              <a:t>          [ 0.9093, -0.4161,  0.0200,  0.9998]]]])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E2601B7-B7EB-D126-11A4-1DA632A0F717}"/>
              </a:ext>
            </a:extLst>
          </p:cNvPr>
          <p:cNvSpPr txBox="1"/>
          <p:nvPr/>
        </p:nvSpPr>
        <p:spPr>
          <a:xfrm>
            <a:off x="4077997" y="4170029"/>
            <a:ext cx="3622346" cy="175432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200">
                <a:solidFill>
                  <a:schemeClr val="bg1">
                    <a:lumMod val="85000"/>
                  </a:schemeClr>
                </a:solidFill>
                <a:latin typeface="Bookman Old Style" panose="02050604050505020204" pitchFamily="18" charset="0"/>
              </a:defRPr>
            </a:lvl1pPr>
          </a:lstStyle>
          <a:p>
            <a:r>
              <a:rPr lang="zh-CN" altLang="en-US" dirty="0"/>
              <a:t>pos_y after sin/cos and stack:</a:t>
            </a:r>
          </a:p>
          <a:p>
            <a:r>
              <a:rPr lang="zh-CN" altLang="en-US" dirty="0"/>
              <a:t> tensor([[[[ 0.8415,  0.5403,  0.0100,  0.9999],</a:t>
            </a:r>
          </a:p>
          <a:p>
            <a:r>
              <a:rPr lang="zh-CN" altLang="en-US" dirty="0"/>
              <a:t>          [ 0.8415,  0.5403,  0.0100,  0.9999]],</a:t>
            </a:r>
          </a:p>
          <a:p>
            <a:endParaRPr lang="zh-CN" altLang="en-US" dirty="0"/>
          </a:p>
          <a:p>
            <a:r>
              <a:rPr lang="zh-CN" altLang="en-US" dirty="0"/>
              <a:t>         [[ 0.9093, -0.4161,  0.0200,  0.9998],</a:t>
            </a:r>
          </a:p>
          <a:p>
            <a:r>
              <a:rPr lang="zh-CN" altLang="en-US" dirty="0"/>
              <a:t>          [ 0.9093, -0.4161,  0.0200,  0.9998]],</a:t>
            </a:r>
          </a:p>
          <a:p>
            <a:endParaRPr lang="zh-CN" altLang="en-US" dirty="0"/>
          </a:p>
          <a:p>
            <a:r>
              <a:rPr lang="zh-CN" altLang="en-US" dirty="0"/>
              <a:t>         [[ 0.1411, -0.9900,  0.0300,  0.9996],</a:t>
            </a:r>
          </a:p>
          <a:p>
            <a:r>
              <a:rPr lang="zh-CN" altLang="en-US" dirty="0"/>
              <a:t>          [ 0.1411, -0.9900,  0.0300,  0.9996]]]])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812CE0E-A427-DCAD-AD27-AF036ABA0A5F}"/>
              </a:ext>
            </a:extLst>
          </p:cNvPr>
          <p:cNvSpPr txBox="1"/>
          <p:nvPr/>
        </p:nvSpPr>
        <p:spPr>
          <a:xfrm>
            <a:off x="3879322" y="852041"/>
            <a:ext cx="4089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y</a:t>
            </a:r>
            <a:r>
              <a:rPr kumimoji="1" lang="zh-CN" altLang="en-US" dirty="0"/>
              <a:t>方向 奇列取 </a:t>
            </a:r>
            <a:r>
              <a:rPr kumimoji="1" lang="en-US" altLang="zh-CN" dirty="0"/>
              <a:t>sin, </a:t>
            </a:r>
            <a:r>
              <a:rPr kumimoji="1" lang="zh-CN" altLang="en-US" dirty="0"/>
              <a:t>偶列取 </a:t>
            </a:r>
            <a:r>
              <a:rPr kumimoji="1" lang="en-US" altLang="zh-CN" dirty="0"/>
              <a:t>cos (1*</a:t>
            </a:r>
            <a:r>
              <a:rPr kumimoji="1" lang="en-US" altLang="zh-CN" dirty="0">
                <a:highlight>
                  <a:srgbClr val="00FFFF"/>
                </a:highlight>
              </a:rPr>
              <a:t>3*2</a:t>
            </a:r>
            <a:r>
              <a:rPr kumimoji="1" lang="zh-CN" altLang="en-US" dirty="0"/>
              <a:t>*</a:t>
            </a:r>
            <a:r>
              <a:rPr kumimoji="1" lang="en-US" altLang="zh-CN" dirty="0">
                <a:highlight>
                  <a:srgbClr val="FFFF00"/>
                </a:highlight>
              </a:rPr>
              <a:t>4</a:t>
            </a:r>
            <a:r>
              <a:rPr kumimoji="1" lang="en-US" altLang="zh-CN" dirty="0"/>
              <a:t>) </a:t>
            </a:r>
            <a:endParaRPr kumimoji="1"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ED08049F-429C-1A5E-E9D9-2E0F5DA2345E}"/>
              </a:ext>
            </a:extLst>
          </p:cNvPr>
          <p:cNvSpPr txBox="1"/>
          <p:nvPr/>
        </p:nvSpPr>
        <p:spPr>
          <a:xfrm>
            <a:off x="3879322" y="3853880"/>
            <a:ext cx="4089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x</a:t>
            </a:r>
            <a:r>
              <a:rPr kumimoji="1" lang="zh-CN" altLang="en-US" dirty="0"/>
              <a:t>方向 奇列取 </a:t>
            </a:r>
            <a:r>
              <a:rPr kumimoji="1" lang="en-US" altLang="zh-CN" dirty="0"/>
              <a:t>sin, </a:t>
            </a:r>
            <a:r>
              <a:rPr kumimoji="1" lang="zh-CN" altLang="en-US" dirty="0"/>
              <a:t>偶列取 </a:t>
            </a:r>
            <a:r>
              <a:rPr kumimoji="1" lang="en-US" altLang="zh-CN" dirty="0"/>
              <a:t>cos (1*</a:t>
            </a:r>
            <a:r>
              <a:rPr kumimoji="1" lang="en-US" altLang="zh-CN" dirty="0">
                <a:highlight>
                  <a:srgbClr val="00FFFF"/>
                </a:highlight>
              </a:rPr>
              <a:t>3*2</a:t>
            </a:r>
            <a:r>
              <a:rPr kumimoji="1" lang="zh-CN" altLang="en-US" dirty="0"/>
              <a:t>*</a:t>
            </a:r>
            <a:r>
              <a:rPr kumimoji="1" lang="en-US" altLang="zh-CN" dirty="0">
                <a:highlight>
                  <a:srgbClr val="FFFF00"/>
                </a:highlight>
              </a:rPr>
              <a:t>4</a:t>
            </a:r>
            <a:r>
              <a:rPr kumimoji="1" lang="en-US" altLang="zh-CN" dirty="0"/>
              <a:t>) </a:t>
            </a:r>
            <a:endParaRPr kumimoji="1" lang="zh-CN" altLang="en-US" dirty="0"/>
          </a:p>
        </p:txBody>
      </p:sp>
      <p:cxnSp>
        <p:nvCxnSpPr>
          <p:cNvPr id="18" name="直线箭头连接符 17">
            <a:extLst>
              <a:ext uri="{FF2B5EF4-FFF2-40B4-BE49-F238E27FC236}">
                <a16:creationId xmlns:a16="http://schemas.microsoft.com/office/drawing/2014/main" id="{894049C7-EEF1-ED7E-A1FD-C107C4D6A2B9}"/>
              </a:ext>
            </a:extLst>
          </p:cNvPr>
          <p:cNvCxnSpPr>
            <a:stCxn id="2" idx="3"/>
            <a:endCxn id="9" idx="1"/>
          </p:cNvCxnSpPr>
          <p:nvPr/>
        </p:nvCxnSpPr>
        <p:spPr>
          <a:xfrm>
            <a:off x="3415837" y="2063734"/>
            <a:ext cx="68807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直线箭头连接符 19">
            <a:extLst>
              <a:ext uri="{FF2B5EF4-FFF2-40B4-BE49-F238E27FC236}">
                <a16:creationId xmlns:a16="http://schemas.microsoft.com/office/drawing/2014/main" id="{FB8FB59F-A155-3E98-095B-2D722AE0C6BF}"/>
              </a:ext>
            </a:extLst>
          </p:cNvPr>
          <p:cNvCxnSpPr/>
          <p:nvPr/>
        </p:nvCxnSpPr>
        <p:spPr>
          <a:xfrm>
            <a:off x="3389923" y="5047192"/>
            <a:ext cx="68807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B5699682-24A9-9588-DD42-50911085A37A}"/>
              </a:ext>
            </a:extLst>
          </p:cNvPr>
          <p:cNvSpPr txBox="1"/>
          <p:nvPr/>
        </p:nvSpPr>
        <p:spPr>
          <a:xfrm>
            <a:off x="8207205" y="533380"/>
            <a:ext cx="2896765" cy="341632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200">
                <a:solidFill>
                  <a:schemeClr val="bg1">
                    <a:lumMod val="85000"/>
                  </a:schemeClr>
                </a:solidFill>
                <a:latin typeface="Bookman Old Style" panose="02050604050505020204" pitchFamily="18" charset="0"/>
              </a:defRPr>
            </a:lvl1pPr>
          </a:lstStyle>
          <a:p>
            <a:r>
              <a:rPr lang="zh-CN" altLang="en-US" dirty="0"/>
              <a:t>final pos:</a:t>
            </a:r>
          </a:p>
          <a:p>
            <a:r>
              <a:rPr lang="zh-CN" altLang="en-US" dirty="0"/>
              <a:t> tensor([[[[ 0.8415,  0.8415],</a:t>
            </a:r>
          </a:p>
          <a:p>
            <a:r>
              <a:rPr lang="zh-CN" altLang="en-US" dirty="0"/>
              <a:t>          [ 0.9093,  0.9093],</a:t>
            </a:r>
          </a:p>
          <a:p>
            <a:r>
              <a:rPr lang="zh-CN" altLang="en-US" dirty="0"/>
              <a:t>          [ 0.1411,  0.1411]],</a:t>
            </a:r>
          </a:p>
          <a:p>
            <a:endParaRPr lang="zh-CN" altLang="en-US" dirty="0"/>
          </a:p>
          <a:p>
            <a:r>
              <a:rPr lang="zh-CN" altLang="en-US" dirty="0"/>
              <a:t>         [[ 0.5403,  0.5403],</a:t>
            </a:r>
          </a:p>
          <a:p>
            <a:r>
              <a:rPr lang="zh-CN" altLang="en-US" dirty="0"/>
              <a:t>          [-0.4161, -0.4161],</a:t>
            </a:r>
          </a:p>
          <a:p>
            <a:r>
              <a:rPr lang="zh-CN" altLang="en-US" dirty="0"/>
              <a:t>          [-0.9900, -0.9900]],</a:t>
            </a:r>
          </a:p>
          <a:p>
            <a:endParaRPr lang="zh-CN" altLang="en-US" dirty="0"/>
          </a:p>
          <a:p>
            <a:r>
              <a:rPr lang="zh-CN" altLang="en-US" dirty="0"/>
              <a:t>         [[ 0.0100,  0.0100],</a:t>
            </a:r>
          </a:p>
          <a:p>
            <a:r>
              <a:rPr lang="zh-CN" altLang="en-US" dirty="0"/>
              <a:t>          [ 0.0200,  0.0200],</a:t>
            </a:r>
          </a:p>
          <a:p>
            <a:r>
              <a:rPr lang="zh-CN" altLang="en-US" dirty="0"/>
              <a:t>          [ 0.0300,  0.0300]],</a:t>
            </a:r>
          </a:p>
          <a:p>
            <a:endParaRPr lang="zh-CN" altLang="en-US" dirty="0"/>
          </a:p>
          <a:p>
            <a:r>
              <a:rPr lang="zh-CN" altLang="en-US" dirty="0"/>
              <a:t>         [[ 0.9999,  0.9999],</a:t>
            </a:r>
          </a:p>
          <a:p>
            <a:r>
              <a:rPr lang="zh-CN" altLang="en-US" dirty="0"/>
              <a:t>          [ 0.9998,  0.9998],</a:t>
            </a:r>
          </a:p>
          <a:p>
            <a:r>
              <a:rPr lang="zh-CN" altLang="en-US" dirty="0"/>
              <a:t>          [ 0.9996,  0.9996]],</a:t>
            </a:r>
          </a:p>
          <a:p>
            <a:endParaRPr lang="zh-CN" altLang="en-US" dirty="0"/>
          </a:p>
          <a:p>
            <a:r>
              <a:rPr lang="en-US" altLang="zh-CN" dirty="0"/>
              <a:t>…(</a:t>
            </a:r>
            <a:r>
              <a:rPr lang="zh-CN" altLang="en-US" dirty="0"/>
              <a:t>省略</a:t>
            </a:r>
            <a:r>
              <a:rPr lang="en-US" altLang="zh-CN" dirty="0"/>
              <a:t>4</a:t>
            </a:r>
            <a:r>
              <a:rPr lang="zh-CN" altLang="en-US" dirty="0"/>
              <a:t>个</a:t>
            </a:r>
            <a:r>
              <a:rPr lang="en-US" altLang="zh-CN" dirty="0"/>
              <a:t>)</a:t>
            </a:r>
            <a:endParaRPr lang="zh-CN" altLang="en-US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AD4168E3-F1B3-BF49-3B9E-D7931E32E25F}"/>
              </a:ext>
            </a:extLst>
          </p:cNvPr>
          <p:cNvSpPr txBox="1"/>
          <p:nvPr/>
        </p:nvSpPr>
        <p:spPr>
          <a:xfrm>
            <a:off x="7957045" y="164048"/>
            <a:ext cx="3397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/>
              <a:t>x,y</a:t>
            </a:r>
            <a:r>
              <a:rPr kumimoji="1" lang="en-US" altLang="zh-CN" dirty="0"/>
              <a:t> </a:t>
            </a:r>
            <a:r>
              <a:rPr kumimoji="1" lang="zh-CN" altLang="en-US" dirty="0"/>
              <a:t>拼合，维数重排列</a:t>
            </a:r>
            <a:r>
              <a:rPr kumimoji="1" lang="en-US" altLang="zh-CN" dirty="0"/>
              <a:t>(1*</a:t>
            </a:r>
            <a:r>
              <a:rPr kumimoji="1" lang="en-US" altLang="zh-CN" dirty="0">
                <a:highlight>
                  <a:srgbClr val="FFFF00"/>
                </a:highlight>
              </a:rPr>
              <a:t>8</a:t>
            </a:r>
            <a:r>
              <a:rPr kumimoji="1" lang="en-US" altLang="zh-CN" dirty="0"/>
              <a:t>*</a:t>
            </a:r>
            <a:r>
              <a:rPr kumimoji="1" lang="en-US" altLang="zh-CN" dirty="0">
                <a:highlight>
                  <a:srgbClr val="00FFFF"/>
                </a:highlight>
              </a:rPr>
              <a:t>3</a:t>
            </a:r>
            <a:r>
              <a:rPr kumimoji="1" lang="zh-CN" altLang="en-US" dirty="0">
                <a:highlight>
                  <a:srgbClr val="00FFFF"/>
                </a:highlight>
              </a:rPr>
              <a:t>*</a:t>
            </a:r>
            <a:r>
              <a:rPr kumimoji="1" lang="en-US" altLang="zh-CN" dirty="0">
                <a:highlight>
                  <a:srgbClr val="00FFFF"/>
                </a:highlight>
              </a:rPr>
              <a:t>2</a:t>
            </a:r>
            <a:r>
              <a:rPr kumimoji="1" lang="en-US" altLang="zh-CN" dirty="0"/>
              <a:t>) </a:t>
            </a:r>
            <a:endParaRPr kumimoji="1" lang="zh-CN" altLang="en-US" dirty="0"/>
          </a:p>
        </p:txBody>
      </p:sp>
      <p:cxnSp>
        <p:nvCxnSpPr>
          <p:cNvPr id="26" name="肘形连接符 25">
            <a:extLst>
              <a:ext uri="{FF2B5EF4-FFF2-40B4-BE49-F238E27FC236}">
                <a16:creationId xmlns:a16="http://schemas.microsoft.com/office/drawing/2014/main" id="{C06C6967-790C-86C7-3F97-B10AA152EA51}"/>
              </a:ext>
            </a:extLst>
          </p:cNvPr>
          <p:cNvCxnSpPr>
            <a:stCxn id="9" idx="3"/>
            <a:endCxn id="22" idx="1"/>
          </p:cNvCxnSpPr>
          <p:nvPr/>
        </p:nvCxnSpPr>
        <p:spPr>
          <a:xfrm>
            <a:off x="7726258" y="2063734"/>
            <a:ext cx="480947" cy="177806"/>
          </a:xfrm>
          <a:prstGeom prst="bentConnector3">
            <a:avLst>
              <a:gd name="adj1" fmla="val 36089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肘形连接符 29">
            <a:extLst>
              <a:ext uri="{FF2B5EF4-FFF2-40B4-BE49-F238E27FC236}">
                <a16:creationId xmlns:a16="http://schemas.microsoft.com/office/drawing/2014/main" id="{41421989-41BA-F0C2-F3FB-90E97BC5E84C}"/>
              </a:ext>
            </a:extLst>
          </p:cNvPr>
          <p:cNvCxnSpPr>
            <a:cxnSpLocks/>
            <a:stCxn id="12" idx="3"/>
            <a:endCxn id="22" idx="1"/>
          </p:cNvCxnSpPr>
          <p:nvPr/>
        </p:nvCxnSpPr>
        <p:spPr>
          <a:xfrm flipV="1">
            <a:off x="7700343" y="2241540"/>
            <a:ext cx="506862" cy="2805652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文本框 32">
            <a:extLst>
              <a:ext uri="{FF2B5EF4-FFF2-40B4-BE49-F238E27FC236}">
                <a16:creationId xmlns:a16="http://schemas.microsoft.com/office/drawing/2014/main" id="{851D72CF-AA67-3353-4D50-C24D55CB376F}"/>
              </a:ext>
            </a:extLst>
          </p:cNvPr>
          <p:cNvSpPr txBox="1"/>
          <p:nvPr/>
        </p:nvSpPr>
        <p:spPr>
          <a:xfrm>
            <a:off x="11032708" y="1087378"/>
            <a:ext cx="115929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结果：</a:t>
            </a:r>
            <a:endParaRPr kumimoji="1" lang="en-US" altLang="zh-CN" dirty="0"/>
          </a:p>
          <a:p>
            <a:pPr algn="ctr"/>
            <a:r>
              <a:rPr kumimoji="1" lang="zh-CN" altLang="en-US" dirty="0"/>
              <a:t>对一个</a:t>
            </a:r>
            <a:endParaRPr kumimoji="1" lang="en-US" altLang="zh-CN" dirty="0"/>
          </a:p>
          <a:p>
            <a:pPr algn="ctr"/>
            <a:r>
              <a:rPr kumimoji="1" lang="en-US" altLang="zh-CN" dirty="0">
                <a:highlight>
                  <a:srgbClr val="00FFFF"/>
                </a:highlight>
              </a:rPr>
              <a:t>3*2</a:t>
            </a:r>
          </a:p>
          <a:p>
            <a:pPr algn="ctr"/>
            <a:r>
              <a:rPr kumimoji="1" lang="zh-CN" altLang="en-US" dirty="0"/>
              <a:t>的</a:t>
            </a:r>
            <a:r>
              <a:rPr kumimoji="1" lang="en-US" altLang="zh-CN" dirty="0"/>
              <a:t>2D</a:t>
            </a:r>
            <a:r>
              <a:rPr kumimoji="1" lang="zh-CN" altLang="en-US" dirty="0"/>
              <a:t>地图</a:t>
            </a:r>
            <a:endParaRPr kumimoji="1" lang="en-US" altLang="zh-CN" dirty="0"/>
          </a:p>
          <a:p>
            <a:pPr algn="ctr"/>
            <a:r>
              <a:rPr kumimoji="1" lang="zh-CN" altLang="en-US" dirty="0"/>
              <a:t>引入了</a:t>
            </a:r>
            <a:endParaRPr kumimoji="1" lang="en-US" altLang="zh-CN" dirty="0"/>
          </a:p>
          <a:p>
            <a:pPr algn="ctr"/>
            <a:r>
              <a:rPr kumimoji="1" lang="en-US" altLang="zh-CN" dirty="0">
                <a:highlight>
                  <a:srgbClr val="FFFF00"/>
                </a:highlight>
              </a:rPr>
              <a:t>8</a:t>
            </a:r>
            <a:r>
              <a:rPr kumimoji="1" lang="zh-CN" altLang="en-US" dirty="0"/>
              <a:t>维编码</a:t>
            </a:r>
            <a:endParaRPr kumimoji="1" lang="en-US" altLang="zh-CN" dirty="0"/>
          </a:p>
          <a:p>
            <a:pPr algn="ctr"/>
            <a:r>
              <a:rPr kumimoji="1" lang="zh-CN" altLang="en-US" dirty="0"/>
              <a:t>来表征他</a:t>
            </a:r>
            <a:endParaRPr kumimoji="1" lang="en-US" altLang="zh-CN" dirty="0"/>
          </a:p>
          <a:p>
            <a:pPr algn="ctr"/>
            <a:r>
              <a:rPr kumimoji="1" lang="zh-CN" altLang="en-US" dirty="0"/>
              <a:t>们的位置</a:t>
            </a:r>
            <a:endParaRPr kumimoji="1" lang="en-US" altLang="zh-CN" dirty="0"/>
          </a:p>
        </p:txBody>
      </p:sp>
      <p:pic>
        <p:nvPicPr>
          <p:cNvPr id="36" name="图片 35">
            <a:extLst>
              <a:ext uri="{FF2B5EF4-FFF2-40B4-BE49-F238E27FC236}">
                <a16:creationId xmlns:a16="http://schemas.microsoft.com/office/drawing/2014/main" id="{B9E471C3-099C-C2BB-FDCF-C0948C4EDF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7209" y="5083011"/>
            <a:ext cx="4414791" cy="1754326"/>
          </a:xfrm>
          <a:prstGeom prst="rect">
            <a:avLst/>
          </a:prstGeom>
        </p:spPr>
      </p:pic>
      <p:sp>
        <p:nvSpPr>
          <p:cNvPr id="41" name="文本框 40">
            <a:extLst>
              <a:ext uri="{FF2B5EF4-FFF2-40B4-BE49-F238E27FC236}">
                <a16:creationId xmlns:a16="http://schemas.microsoft.com/office/drawing/2014/main" id="{47E60DD0-0C9B-8DF2-49A3-8E755611E1A7}"/>
              </a:ext>
            </a:extLst>
          </p:cNvPr>
          <p:cNvSpPr txBox="1"/>
          <p:nvPr/>
        </p:nvSpPr>
        <p:spPr>
          <a:xfrm>
            <a:off x="7899018" y="4141772"/>
            <a:ext cx="42929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dirty="0"/>
              <a:t>使用 </a:t>
            </a:r>
            <a:r>
              <a:rPr kumimoji="1" lang="en-US" altLang="zh-CN" dirty="0"/>
              <a:t>sin</a:t>
            </a:r>
            <a:r>
              <a:rPr kumimoji="1" lang="zh-CN" altLang="en-US" dirty="0"/>
              <a:t> 和 </a:t>
            </a:r>
            <a:r>
              <a:rPr kumimoji="1" lang="en-US" altLang="zh-CN" dirty="0"/>
              <a:t>cos</a:t>
            </a:r>
            <a:r>
              <a:rPr kumimoji="1" lang="zh-CN" altLang="en-US" dirty="0"/>
              <a:t> 能非常好地表现出空间差距，这种编码方式在图像</a:t>
            </a:r>
            <a:r>
              <a:rPr kumimoji="1" lang="en-US" altLang="zh-CN" dirty="0"/>
              <a:t>(2</a:t>
            </a:r>
            <a:r>
              <a:rPr kumimoji="1" lang="zh-CN" altLang="en-US" dirty="0"/>
              <a:t>维</a:t>
            </a:r>
            <a:r>
              <a:rPr kumimoji="1" lang="en-US" altLang="zh-CN" dirty="0"/>
              <a:t>)</a:t>
            </a:r>
            <a:r>
              <a:rPr kumimoji="1" lang="zh-CN" altLang="en-US" dirty="0"/>
              <a:t>相当有效且流行，是一种非常经典的处理方式。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8754210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6BAFE9-CF3C-F34D-7E17-9E23A4009B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框 14">
            <a:extLst>
              <a:ext uri="{FF2B5EF4-FFF2-40B4-BE49-F238E27FC236}">
                <a16:creationId xmlns:a16="http://schemas.microsoft.com/office/drawing/2014/main" id="{4D98AC4A-C520-DF7B-3322-0296F82DC3FF}"/>
              </a:ext>
            </a:extLst>
          </p:cNvPr>
          <p:cNvSpPr txBox="1"/>
          <p:nvPr/>
        </p:nvSpPr>
        <p:spPr>
          <a:xfrm>
            <a:off x="0" y="0"/>
            <a:ext cx="75194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262626"/>
                </a:solidFill>
                <a:latin typeface="-apple-system"/>
              </a:rPr>
              <a:t>五、</a:t>
            </a:r>
            <a:r>
              <a:rPr lang="en-US" altLang="zh-CN" sz="2800" b="1" dirty="0">
                <a:solidFill>
                  <a:srgbClr val="262626"/>
                </a:solidFill>
                <a:latin typeface="-apple-system"/>
              </a:rPr>
              <a:t>Network</a:t>
            </a:r>
            <a:r>
              <a:rPr lang="zh-CN" altLang="en-US" sz="2800" b="1" dirty="0">
                <a:solidFill>
                  <a:srgbClr val="262626"/>
                </a:solidFill>
                <a:latin typeface="-apple-system"/>
              </a:rPr>
              <a:t> </a:t>
            </a:r>
            <a:r>
              <a:rPr lang="en-US" altLang="zh-CN" sz="2800" b="1" dirty="0">
                <a:solidFill>
                  <a:srgbClr val="262626"/>
                </a:solidFill>
                <a:latin typeface="-apple-system"/>
              </a:rPr>
              <a:t>Architecture</a:t>
            </a:r>
            <a:r>
              <a:rPr lang="zh-CN" altLang="en-US" sz="2800" b="1" dirty="0">
                <a:solidFill>
                  <a:srgbClr val="262626"/>
                </a:solidFill>
                <a:latin typeface="-apple-system"/>
              </a:rPr>
              <a:t> </a:t>
            </a:r>
            <a:r>
              <a:rPr lang="en-US" altLang="zh-CN" sz="2800" b="1" dirty="0">
                <a:solidFill>
                  <a:srgbClr val="262626"/>
                </a:solidFill>
                <a:latin typeface="-apple-system"/>
              </a:rPr>
              <a:t>–</a:t>
            </a:r>
            <a:r>
              <a:rPr lang="zh-CN" altLang="en-US" sz="2800" b="1" dirty="0">
                <a:solidFill>
                  <a:srgbClr val="262626"/>
                </a:solidFill>
                <a:latin typeface="-apple-system"/>
              </a:rPr>
              <a:t> </a:t>
            </a:r>
            <a:r>
              <a:rPr lang="en-US" altLang="zh-CN" sz="2800" b="1" dirty="0">
                <a:solidFill>
                  <a:srgbClr val="262626"/>
                </a:solidFill>
                <a:latin typeface="-apple-system"/>
              </a:rPr>
              <a:t>Position</a:t>
            </a:r>
            <a:r>
              <a:rPr lang="zh-CN" altLang="en-US" sz="2800" b="1" dirty="0">
                <a:solidFill>
                  <a:srgbClr val="262626"/>
                </a:solidFill>
                <a:latin typeface="-apple-system"/>
              </a:rPr>
              <a:t> </a:t>
            </a:r>
            <a:r>
              <a:rPr lang="en-US" altLang="zh-CN" sz="2800" b="1" dirty="0">
                <a:solidFill>
                  <a:srgbClr val="262626"/>
                </a:solidFill>
                <a:latin typeface="-apple-system"/>
              </a:rPr>
              <a:t>Embedding</a:t>
            </a:r>
            <a:r>
              <a:rPr lang="zh-CN" altLang="en-US" sz="2800" b="1" dirty="0">
                <a:solidFill>
                  <a:srgbClr val="262626"/>
                </a:solidFill>
                <a:latin typeface="-apple-system"/>
              </a:rPr>
              <a:t> </a:t>
            </a:r>
            <a:endParaRPr lang="en-US" altLang="zh-CN" sz="2800" b="1" dirty="0">
              <a:solidFill>
                <a:srgbClr val="262626"/>
              </a:solidFill>
              <a:latin typeface="-apple-system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6119BB1-4D20-7B20-9FE2-DBA5F043D4D1}"/>
              </a:ext>
            </a:extLst>
          </p:cNvPr>
          <p:cNvSpPr txBox="1"/>
          <p:nvPr/>
        </p:nvSpPr>
        <p:spPr>
          <a:xfrm>
            <a:off x="-74520" y="5966382"/>
            <a:ext cx="123410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8</a:t>
            </a:r>
            <a:r>
              <a:rPr kumimoji="1" lang="zh-CN" altLang="en-US" dirty="0"/>
              <a:t>维编码可视化比较困难，</a:t>
            </a:r>
            <a:r>
              <a:rPr kumimoji="1" lang="en-US" altLang="zh-CN" dirty="0"/>
              <a:t>PCA</a:t>
            </a:r>
            <a:r>
              <a:rPr kumimoji="1" lang="zh-CN" altLang="en-US" dirty="0"/>
              <a:t>组件专门用于高维信息的</a:t>
            </a:r>
            <a:r>
              <a:rPr kumimoji="1" lang="zh-CN" altLang="en-US" b="1" dirty="0"/>
              <a:t>相关程度</a:t>
            </a:r>
            <a:r>
              <a:rPr kumimoji="1" lang="zh-CN" altLang="en-US" dirty="0"/>
              <a:t>可视化，是</a:t>
            </a:r>
            <a:r>
              <a:rPr kumimoji="1" lang="en-US" altLang="zh-CN" dirty="0"/>
              <a:t>LLM</a:t>
            </a:r>
            <a:r>
              <a:rPr kumimoji="1" lang="zh-CN" altLang="en-US" dirty="0"/>
              <a:t>研究中的常用组件。目前将</a:t>
            </a:r>
            <a:r>
              <a:rPr kumimoji="1" lang="en-US" altLang="zh-CN" dirty="0"/>
              <a:t>8</a:t>
            </a:r>
            <a:r>
              <a:rPr kumimoji="1" lang="zh-CN" altLang="en-US" dirty="0"/>
              <a:t>维信息压缩为</a:t>
            </a:r>
            <a:r>
              <a:rPr kumimoji="1" lang="en-US" altLang="zh-CN" dirty="0"/>
              <a:t>3</a:t>
            </a:r>
            <a:r>
              <a:rPr kumimoji="1" lang="zh-CN" altLang="en-US" dirty="0"/>
              <a:t>维</a:t>
            </a:r>
            <a:r>
              <a:rPr kumimoji="1" lang="en-US" altLang="zh-CN" dirty="0"/>
              <a:t>(</a:t>
            </a:r>
            <a:r>
              <a:rPr kumimoji="1" lang="zh-CN" altLang="en-US" dirty="0"/>
              <a:t>可用</a:t>
            </a:r>
            <a:r>
              <a:rPr kumimoji="1" lang="en-US" altLang="zh-CN" dirty="0"/>
              <a:t>RGB</a:t>
            </a:r>
            <a:r>
              <a:rPr kumimoji="1" lang="zh-CN" altLang="en-US" dirty="0"/>
              <a:t>表示</a:t>
            </a:r>
            <a:r>
              <a:rPr kumimoji="1" lang="en-US" altLang="zh-CN" dirty="0"/>
              <a:t>)</a:t>
            </a:r>
            <a:r>
              <a:rPr kumimoji="1" lang="zh-CN" altLang="en-US" dirty="0"/>
              <a:t>，可以发现不同位置具有明显的差异</a:t>
            </a:r>
            <a:r>
              <a:rPr kumimoji="1" lang="en-US" altLang="zh-CN" dirty="0"/>
              <a:t>(</a:t>
            </a:r>
            <a:r>
              <a:rPr kumimoji="1" lang="zh-CN" altLang="en-US" dirty="0"/>
              <a:t>颜色不同），说明</a:t>
            </a:r>
            <a:r>
              <a:rPr kumimoji="1" lang="en-US" altLang="zh-CN" dirty="0"/>
              <a:t>8</a:t>
            </a:r>
            <a:r>
              <a:rPr kumimoji="1" lang="zh-CN" altLang="en-US" dirty="0"/>
              <a:t>个位置</a:t>
            </a:r>
            <a:r>
              <a:rPr kumimoji="1" lang="zh-CN" altLang="en-US" b="1" dirty="0"/>
              <a:t>彼此不相关 ，即编码使得位置相异了。</a:t>
            </a:r>
            <a:r>
              <a:rPr kumimoji="1" lang="zh-CN" altLang="en-US" dirty="0"/>
              <a:t>只要将这种位置编码加到需要的输入序列上，神经网络就可以学习到输入的空间差异性。</a:t>
            </a:r>
            <a:endParaRPr kumimoji="1" lang="en-US" altLang="zh-CN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D8B7C6D-55B9-6BEB-A273-A653419DCE6F}"/>
              </a:ext>
            </a:extLst>
          </p:cNvPr>
          <p:cNvSpPr txBox="1"/>
          <p:nvPr/>
        </p:nvSpPr>
        <p:spPr>
          <a:xfrm>
            <a:off x="36947" y="380319"/>
            <a:ext cx="56703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/>
              <a:t>3.</a:t>
            </a:r>
            <a:r>
              <a:rPr kumimoji="1" lang="zh-CN" altLang="en-US" sz="2000" b="1" dirty="0"/>
              <a:t> </a:t>
            </a:r>
            <a:r>
              <a:rPr kumimoji="1" lang="en-US" altLang="zh-CN" sz="2000" b="1" dirty="0"/>
              <a:t>PCA</a:t>
            </a:r>
            <a:r>
              <a:rPr kumimoji="1" lang="zh-CN" altLang="en-US" sz="2000" b="1" dirty="0"/>
              <a:t> 对 </a:t>
            </a:r>
            <a:r>
              <a:rPr kumimoji="1" lang="en-US" altLang="zh-CN" sz="2000" b="1" dirty="0"/>
              <a:t>Position</a:t>
            </a:r>
            <a:r>
              <a:rPr kumimoji="1" lang="zh-CN" altLang="en-US" sz="2000" b="1" dirty="0"/>
              <a:t> </a:t>
            </a:r>
            <a:r>
              <a:rPr kumimoji="1" lang="en-US" altLang="zh-CN" sz="2000" b="1" dirty="0"/>
              <a:t>Embedding</a:t>
            </a:r>
            <a:r>
              <a:rPr kumimoji="1" lang="zh-CN" altLang="en-US" sz="2000" b="1" dirty="0"/>
              <a:t> 的效果进行可视化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459F168B-C1EA-7495-967D-97BE4843ED9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040" t="2084" r="1815" b="3767"/>
          <a:stretch>
            <a:fillRect/>
          </a:stretch>
        </p:blipFill>
        <p:spPr>
          <a:xfrm>
            <a:off x="0" y="784115"/>
            <a:ext cx="4025176" cy="513656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6015E15A-8BAB-C6D5-AA88-05760066479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752" b="3354"/>
          <a:stretch>
            <a:fillRect/>
          </a:stretch>
        </p:blipFill>
        <p:spPr>
          <a:xfrm>
            <a:off x="4157256" y="903539"/>
            <a:ext cx="4011585" cy="4103874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7276CAB7-FA53-5699-C868-51B7D8339F7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648" t="2707" r="1867" b="2485"/>
          <a:stretch>
            <a:fillRect/>
          </a:stretch>
        </p:blipFill>
        <p:spPr>
          <a:xfrm>
            <a:off x="8108588" y="939179"/>
            <a:ext cx="4021785" cy="4103873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A84367C9-1B23-CD81-AD43-8DD5CFFED2E8}"/>
              </a:ext>
            </a:extLst>
          </p:cNvPr>
          <p:cNvSpPr txBox="1"/>
          <p:nvPr/>
        </p:nvSpPr>
        <p:spPr>
          <a:xfrm>
            <a:off x="4252389" y="4926067"/>
            <a:ext cx="79396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本项目采用 </a:t>
            </a:r>
            <a:r>
              <a:rPr kumimoji="1" lang="en-US" altLang="zh-CN" dirty="0"/>
              <a:t>128</a:t>
            </a:r>
            <a:r>
              <a:rPr kumimoji="1" lang="zh-CN" altLang="en-US" dirty="0"/>
              <a:t> 通道的编码，上两图为</a:t>
            </a:r>
            <a:r>
              <a:rPr kumimoji="1" lang="en-US" altLang="zh-CN" dirty="0"/>
              <a:t>128</a:t>
            </a:r>
            <a:r>
              <a:rPr kumimoji="1" lang="zh-CN" altLang="en-US" dirty="0"/>
              <a:t>维通道被</a:t>
            </a:r>
            <a:r>
              <a:rPr kumimoji="1" lang="en-US" altLang="zh-CN" dirty="0"/>
              <a:t>PCA</a:t>
            </a:r>
            <a:r>
              <a:rPr kumimoji="1" lang="zh-CN" altLang="en-US" dirty="0"/>
              <a:t>压缩为</a:t>
            </a:r>
            <a:r>
              <a:rPr kumimoji="1" lang="en-US" altLang="zh-CN" dirty="0"/>
              <a:t>3</a:t>
            </a:r>
            <a:r>
              <a:rPr kumimoji="1" lang="zh-CN" altLang="en-US" dirty="0"/>
              <a:t>维的</a:t>
            </a:r>
            <a:r>
              <a:rPr kumimoji="1" lang="en-US" altLang="zh-CN" dirty="0"/>
              <a:t>RGB</a:t>
            </a:r>
            <a:r>
              <a:rPr kumimoji="1" lang="zh-CN" altLang="en-US" dirty="0"/>
              <a:t>图</a:t>
            </a:r>
            <a:endParaRPr kumimoji="1" lang="en-US" altLang="zh-CN" dirty="0"/>
          </a:p>
          <a:p>
            <a:r>
              <a:rPr kumimoji="1" lang="zh-CN" altLang="en-US" dirty="0"/>
              <a:t>左图可以看到这种级别的通道数对 </a:t>
            </a:r>
            <a:r>
              <a:rPr kumimoji="1" lang="en-US" altLang="zh-CN" dirty="0"/>
              <a:t>7*7 </a:t>
            </a:r>
            <a:r>
              <a:rPr kumimoji="1" lang="zh-CN" altLang="en-US" dirty="0"/>
              <a:t>特征图的空间表征性能非常强；</a:t>
            </a:r>
            <a:endParaRPr kumimoji="1" lang="en-US" altLang="zh-CN" dirty="0"/>
          </a:p>
          <a:p>
            <a:r>
              <a:rPr kumimoji="1" lang="zh-CN" altLang="en-US" dirty="0"/>
              <a:t>右图则说明当信息量增大时</a:t>
            </a:r>
            <a:r>
              <a:rPr kumimoji="1" lang="en-US" altLang="zh-CN" dirty="0"/>
              <a:t>(224*224)</a:t>
            </a:r>
            <a:r>
              <a:rPr kumimoji="1" lang="zh-CN" altLang="en-US" dirty="0"/>
              <a:t>，空间分割就没有那么清晰了。</a:t>
            </a:r>
            <a:endParaRPr kumimoji="1" lang="en-US" altLang="zh-CN" dirty="0"/>
          </a:p>
        </p:txBody>
      </p:sp>
      <p:cxnSp>
        <p:nvCxnSpPr>
          <p:cNvPr id="21" name="直线连接符 20">
            <a:extLst>
              <a:ext uri="{FF2B5EF4-FFF2-40B4-BE49-F238E27FC236}">
                <a16:creationId xmlns:a16="http://schemas.microsoft.com/office/drawing/2014/main" id="{DC9E8255-F27F-F6BD-9A93-4CE6E25B602A}"/>
              </a:ext>
            </a:extLst>
          </p:cNvPr>
          <p:cNvCxnSpPr>
            <a:cxnSpLocks/>
          </p:cNvCxnSpPr>
          <p:nvPr/>
        </p:nvCxnSpPr>
        <p:spPr>
          <a:xfrm>
            <a:off x="4035450" y="780429"/>
            <a:ext cx="0" cy="50689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直线连接符 24">
            <a:extLst>
              <a:ext uri="{FF2B5EF4-FFF2-40B4-BE49-F238E27FC236}">
                <a16:creationId xmlns:a16="http://schemas.microsoft.com/office/drawing/2014/main" id="{1EBFD28C-AE6E-7180-60AD-3ED93F23D32D}"/>
              </a:ext>
            </a:extLst>
          </p:cNvPr>
          <p:cNvCxnSpPr>
            <a:cxnSpLocks/>
          </p:cNvCxnSpPr>
          <p:nvPr/>
        </p:nvCxnSpPr>
        <p:spPr>
          <a:xfrm>
            <a:off x="4025176" y="5849397"/>
            <a:ext cx="8166824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51156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266538-0E83-386B-F393-CB535B4058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>
            <a:extLst>
              <a:ext uri="{FF2B5EF4-FFF2-40B4-BE49-F238E27FC236}">
                <a16:creationId xmlns:a16="http://schemas.microsoft.com/office/drawing/2014/main" id="{62E5ED37-579A-96CB-7446-25EDBF89A4D6}"/>
              </a:ext>
            </a:extLst>
          </p:cNvPr>
          <p:cNvSpPr/>
          <p:nvPr/>
        </p:nvSpPr>
        <p:spPr>
          <a:xfrm>
            <a:off x="1079873" y="3141497"/>
            <a:ext cx="1832835" cy="2062005"/>
          </a:xfrm>
          <a:prstGeom prst="roundRect">
            <a:avLst>
              <a:gd name="adj" fmla="val 8096"/>
            </a:avLst>
          </a:prstGeom>
          <a:noFill/>
          <a:ln w="38100"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圆角矩形 4">
            <a:extLst>
              <a:ext uri="{FF2B5EF4-FFF2-40B4-BE49-F238E27FC236}">
                <a16:creationId xmlns:a16="http://schemas.microsoft.com/office/drawing/2014/main" id="{08F3A569-E48C-2CF3-C0CE-321BF4E5A9C3}"/>
              </a:ext>
            </a:extLst>
          </p:cNvPr>
          <p:cNvSpPr/>
          <p:nvPr/>
        </p:nvSpPr>
        <p:spPr>
          <a:xfrm>
            <a:off x="1079873" y="863785"/>
            <a:ext cx="1832835" cy="1917154"/>
          </a:xfrm>
          <a:prstGeom prst="roundRect">
            <a:avLst>
              <a:gd name="adj" fmla="val 8096"/>
            </a:avLst>
          </a:prstGeom>
          <a:noFill/>
          <a:ln w="38100"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E9705CE-2AB0-281D-9FA0-BFBC56C1CD10}"/>
              </a:ext>
            </a:extLst>
          </p:cNvPr>
          <p:cNvSpPr/>
          <p:nvPr/>
        </p:nvSpPr>
        <p:spPr>
          <a:xfrm>
            <a:off x="1079874" y="680203"/>
            <a:ext cx="1832834" cy="41466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相机组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FA7DB96-C468-134D-0E02-CB0F5503DA8E}"/>
              </a:ext>
            </a:extLst>
          </p:cNvPr>
          <p:cNvSpPr/>
          <p:nvPr/>
        </p:nvSpPr>
        <p:spPr>
          <a:xfrm>
            <a:off x="1079874" y="2981546"/>
            <a:ext cx="1832834" cy="41466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数据雷达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733BBF8-B2B5-7FA3-BD11-0584CCB5298C}"/>
              </a:ext>
            </a:extLst>
          </p:cNvPr>
          <p:cNvSpPr/>
          <p:nvPr/>
        </p:nvSpPr>
        <p:spPr>
          <a:xfrm>
            <a:off x="1204564" y="1226839"/>
            <a:ext cx="1583452" cy="41466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左相机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C6AC780-D984-B879-416C-E0AEF506EC73}"/>
              </a:ext>
            </a:extLst>
          </p:cNvPr>
          <p:cNvSpPr/>
          <p:nvPr/>
        </p:nvSpPr>
        <p:spPr>
          <a:xfrm>
            <a:off x="1194592" y="1710144"/>
            <a:ext cx="1583452" cy="41466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中相机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032B6B49-2781-21CD-84F1-5EA83EF74974}"/>
              </a:ext>
            </a:extLst>
          </p:cNvPr>
          <p:cNvSpPr/>
          <p:nvPr/>
        </p:nvSpPr>
        <p:spPr>
          <a:xfrm>
            <a:off x="1194592" y="2223886"/>
            <a:ext cx="1583452" cy="41466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中相机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BD12EF85-CB57-10E0-A546-1226BC00E1E3}"/>
              </a:ext>
            </a:extLst>
          </p:cNvPr>
          <p:cNvSpPr/>
          <p:nvPr/>
        </p:nvSpPr>
        <p:spPr>
          <a:xfrm>
            <a:off x="1194592" y="3519932"/>
            <a:ext cx="1583452" cy="41466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3D</a:t>
            </a:r>
            <a:r>
              <a:rPr lang="zh-CN" altLang="en-US" dirty="0">
                <a:solidFill>
                  <a:schemeClr val="tx1"/>
                </a:solidFill>
              </a:rPr>
              <a:t>雷达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858F4146-1FC9-5FBB-3E74-50B94476AD23}"/>
              </a:ext>
            </a:extLst>
          </p:cNvPr>
          <p:cNvSpPr/>
          <p:nvPr/>
        </p:nvSpPr>
        <p:spPr>
          <a:xfrm>
            <a:off x="1204564" y="4081958"/>
            <a:ext cx="1583452" cy="41466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三通道直方图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8AF4F1AE-7B95-10FB-EB72-D01F45D3AB2F}"/>
              </a:ext>
            </a:extLst>
          </p:cNvPr>
          <p:cNvSpPr/>
          <p:nvPr/>
        </p:nvSpPr>
        <p:spPr>
          <a:xfrm>
            <a:off x="1204564" y="4620344"/>
            <a:ext cx="1583452" cy="41466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BEV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4" name="三角形 23">
            <a:extLst>
              <a:ext uri="{FF2B5EF4-FFF2-40B4-BE49-F238E27FC236}">
                <a16:creationId xmlns:a16="http://schemas.microsoft.com/office/drawing/2014/main" id="{919E5B54-FA34-0750-B2FF-D4767394B652}"/>
              </a:ext>
            </a:extLst>
          </p:cNvPr>
          <p:cNvSpPr/>
          <p:nvPr/>
        </p:nvSpPr>
        <p:spPr>
          <a:xfrm rot="10800000">
            <a:off x="1834244" y="3941668"/>
            <a:ext cx="324091" cy="120629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三角形 24">
            <a:extLst>
              <a:ext uri="{FF2B5EF4-FFF2-40B4-BE49-F238E27FC236}">
                <a16:creationId xmlns:a16="http://schemas.microsoft.com/office/drawing/2014/main" id="{FA879F32-2534-6BD2-8C67-BE9118763CA7}"/>
              </a:ext>
            </a:extLst>
          </p:cNvPr>
          <p:cNvSpPr/>
          <p:nvPr/>
        </p:nvSpPr>
        <p:spPr>
          <a:xfrm rot="10800000">
            <a:off x="1834244" y="4499715"/>
            <a:ext cx="324091" cy="120629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" name="三角形 25">
            <a:extLst>
              <a:ext uri="{FF2B5EF4-FFF2-40B4-BE49-F238E27FC236}">
                <a16:creationId xmlns:a16="http://schemas.microsoft.com/office/drawing/2014/main" id="{DC1CDFDC-1988-2D61-2DA1-DDE7F8A3C3F4}"/>
              </a:ext>
            </a:extLst>
          </p:cNvPr>
          <p:cNvSpPr/>
          <p:nvPr/>
        </p:nvSpPr>
        <p:spPr>
          <a:xfrm rot="5400000">
            <a:off x="2690690" y="1845307"/>
            <a:ext cx="324091" cy="120629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673B12ED-43D6-A967-9F65-3E147FD6D730}"/>
              </a:ext>
            </a:extLst>
          </p:cNvPr>
          <p:cNvSpPr/>
          <p:nvPr/>
        </p:nvSpPr>
        <p:spPr>
          <a:xfrm>
            <a:off x="2927085" y="1710143"/>
            <a:ext cx="1172404" cy="41466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集中视域</a:t>
            </a:r>
          </a:p>
        </p:txBody>
      </p:sp>
      <p:cxnSp>
        <p:nvCxnSpPr>
          <p:cNvPr id="31" name="直线连接符 30">
            <a:extLst>
              <a:ext uri="{FF2B5EF4-FFF2-40B4-BE49-F238E27FC236}">
                <a16:creationId xmlns:a16="http://schemas.microsoft.com/office/drawing/2014/main" id="{626228B2-8ED8-59C6-BBA1-CFA06B679A26}"/>
              </a:ext>
            </a:extLst>
          </p:cNvPr>
          <p:cNvCxnSpPr>
            <a:cxnSpLocks/>
          </p:cNvCxnSpPr>
          <p:nvPr/>
        </p:nvCxnSpPr>
        <p:spPr>
          <a:xfrm flipV="1">
            <a:off x="2778044" y="2431219"/>
            <a:ext cx="1483008" cy="1"/>
          </a:xfrm>
          <a:prstGeom prst="line">
            <a:avLst/>
          </a:prstGeom>
          <a:ln w="38100"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6" name="直线连接符 35">
            <a:extLst>
              <a:ext uri="{FF2B5EF4-FFF2-40B4-BE49-F238E27FC236}">
                <a16:creationId xmlns:a16="http://schemas.microsoft.com/office/drawing/2014/main" id="{0F75D276-E8F7-39FD-0632-7470F4947D9D}"/>
              </a:ext>
            </a:extLst>
          </p:cNvPr>
          <p:cNvCxnSpPr>
            <a:cxnSpLocks/>
          </p:cNvCxnSpPr>
          <p:nvPr/>
        </p:nvCxnSpPr>
        <p:spPr>
          <a:xfrm>
            <a:off x="2778044" y="1436683"/>
            <a:ext cx="1483008" cy="0"/>
          </a:xfrm>
          <a:prstGeom prst="line">
            <a:avLst/>
          </a:prstGeom>
          <a:ln w="38100"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7" name="直线连接符 36">
            <a:extLst>
              <a:ext uri="{FF2B5EF4-FFF2-40B4-BE49-F238E27FC236}">
                <a16:creationId xmlns:a16="http://schemas.microsoft.com/office/drawing/2014/main" id="{78B090DA-CD86-9BDB-89EE-7643F5A6C831}"/>
              </a:ext>
            </a:extLst>
          </p:cNvPr>
          <p:cNvCxnSpPr>
            <a:cxnSpLocks/>
          </p:cNvCxnSpPr>
          <p:nvPr/>
        </p:nvCxnSpPr>
        <p:spPr>
          <a:xfrm flipV="1">
            <a:off x="4280504" y="1422597"/>
            <a:ext cx="0" cy="516515"/>
          </a:xfrm>
          <a:prstGeom prst="line">
            <a:avLst/>
          </a:prstGeom>
          <a:ln w="38100"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9" name="直线连接符 38">
            <a:extLst>
              <a:ext uri="{FF2B5EF4-FFF2-40B4-BE49-F238E27FC236}">
                <a16:creationId xmlns:a16="http://schemas.microsoft.com/office/drawing/2014/main" id="{EEEB8ABD-A689-82FB-6494-D4919537087C}"/>
              </a:ext>
            </a:extLst>
          </p:cNvPr>
          <p:cNvCxnSpPr>
            <a:cxnSpLocks/>
          </p:cNvCxnSpPr>
          <p:nvPr/>
        </p:nvCxnSpPr>
        <p:spPr>
          <a:xfrm flipV="1">
            <a:off x="4267804" y="1939112"/>
            <a:ext cx="0" cy="516515"/>
          </a:xfrm>
          <a:prstGeom prst="line">
            <a:avLst/>
          </a:prstGeom>
          <a:ln w="38100"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43" name="矩形 42">
            <a:extLst>
              <a:ext uri="{FF2B5EF4-FFF2-40B4-BE49-F238E27FC236}">
                <a16:creationId xmlns:a16="http://schemas.microsoft.com/office/drawing/2014/main" id="{5347FAF6-28D5-ACD9-AD58-4929DCE3F6A3}"/>
              </a:ext>
            </a:extLst>
          </p:cNvPr>
          <p:cNvSpPr/>
          <p:nvPr/>
        </p:nvSpPr>
        <p:spPr>
          <a:xfrm>
            <a:off x="5025068" y="2897828"/>
            <a:ext cx="1442676" cy="75766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solidFill>
                  <a:schemeClr val="tx1"/>
                </a:solidFill>
              </a:rPr>
              <a:t>InterFuser</a:t>
            </a:r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44" name="肘形连接符 43">
            <a:extLst>
              <a:ext uri="{FF2B5EF4-FFF2-40B4-BE49-F238E27FC236}">
                <a16:creationId xmlns:a16="http://schemas.microsoft.com/office/drawing/2014/main" id="{95FB5326-9186-EDDE-B572-DE5360CF99DB}"/>
              </a:ext>
            </a:extLst>
          </p:cNvPr>
          <p:cNvCxnSpPr>
            <a:cxnSpLocks/>
            <a:stCxn id="27" idx="3"/>
            <a:endCxn id="43" idx="1"/>
          </p:cNvCxnSpPr>
          <p:nvPr/>
        </p:nvCxnSpPr>
        <p:spPr>
          <a:xfrm>
            <a:off x="4099489" y="1917477"/>
            <a:ext cx="925579" cy="1359181"/>
          </a:xfrm>
          <a:prstGeom prst="bentConnector3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5" name="肘形连接符 44">
            <a:extLst>
              <a:ext uri="{FF2B5EF4-FFF2-40B4-BE49-F238E27FC236}">
                <a16:creationId xmlns:a16="http://schemas.microsoft.com/office/drawing/2014/main" id="{BD843EF9-6317-5FEC-BAD0-EEE262132940}"/>
              </a:ext>
            </a:extLst>
          </p:cNvPr>
          <p:cNvCxnSpPr>
            <a:cxnSpLocks/>
            <a:stCxn id="16" idx="3"/>
            <a:endCxn id="43" idx="1"/>
          </p:cNvCxnSpPr>
          <p:nvPr/>
        </p:nvCxnSpPr>
        <p:spPr>
          <a:xfrm flipV="1">
            <a:off x="2788016" y="3276658"/>
            <a:ext cx="2237052" cy="1551020"/>
          </a:xfrm>
          <a:prstGeom prst="bentConnector3">
            <a:avLst>
              <a:gd name="adj1" fmla="val 79521"/>
            </a:avLst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6" name="文本框 45">
            <a:extLst>
              <a:ext uri="{FF2B5EF4-FFF2-40B4-BE49-F238E27FC236}">
                <a16:creationId xmlns:a16="http://schemas.microsoft.com/office/drawing/2014/main" id="{965253BB-9B3E-02DB-73CD-62A2E427CD43}"/>
              </a:ext>
            </a:extLst>
          </p:cNvPr>
          <p:cNvSpPr txBox="1"/>
          <p:nvPr/>
        </p:nvSpPr>
        <p:spPr>
          <a:xfrm>
            <a:off x="3838287" y="2552946"/>
            <a:ext cx="112082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RGB</a:t>
            </a:r>
            <a:r>
              <a:rPr kumimoji="1" lang="zh-CN" altLang="en-US" dirty="0"/>
              <a:t>图像</a:t>
            </a: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360986AC-3B90-DBA1-A50F-48D673E3FE1E}"/>
              </a:ext>
            </a:extLst>
          </p:cNvPr>
          <p:cNvSpPr txBox="1"/>
          <p:nvPr/>
        </p:nvSpPr>
        <p:spPr>
          <a:xfrm>
            <a:off x="3921042" y="4077537"/>
            <a:ext cx="110799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kumimoji="1"/>
            </a:lvl1pPr>
          </a:lstStyle>
          <a:p>
            <a:r>
              <a:rPr lang="zh-CN" altLang="en-US" dirty="0"/>
              <a:t>雷达点云</a:t>
            </a: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5A32C14B-CBB4-F112-297A-C4B0F9D42F1A}"/>
              </a:ext>
            </a:extLst>
          </p:cNvPr>
          <p:cNvSpPr/>
          <p:nvPr/>
        </p:nvSpPr>
        <p:spPr>
          <a:xfrm>
            <a:off x="7731908" y="764494"/>
            <a:ext cx="2830044" cy="52322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L</a:t>
            </a:r>
            <a:r>
              <a:rPr lang="zh-CN" altLang="en-US" dirty="0"/>
              <a:t> </a:t>
            </a:r>
            <a:r>
              <a:rPr lang="en-US" altLang="zh-CN" dirty="0"/>
              <a:t>=</a:t>
            </a:r>
            <a:r>
              <a:rPr lang="zh-CN" altLang="en-US" dirty="0"/>
              <a:t> </a:t>
            </a:r>
            <a:r>
              <a:rPr lang="en-US" altLang="zh-CN" dirty="0"/>
              <a:t>10</a:t>
            </a:r>
            <a:r>
              <a:rPr lang="zh-CN" altLang="en-US" dirty="0"/>
              <a:t>的航迹点</a:t>
            </a:r>
          </a:p>
        </p:txBody>
      </p:sp>
      <p:grpSp>
        <p:nvGrpSpPr>
          <p:cNvPr id="49" name="Google Shape;2729;p41">
            <a:extLst>
              <a:ext uri="{FF2B5EF4-FFF2-40B4-BE49-F238E27FC236}">
                <a16:creationId xmlns:a16="http://schemas.microsoft.com/office/drawing/2014/main" id="{C3B79F10-32E1-1DA9-7B43-E82DEF8694C9}"/>
              </a:ext>
            </a:extLst>
          </p:cNvPr>
          <p:cNvGrpSpPr/>
          <p:nvPr/>
        </p:nvGrpSpPr>
        <p:grpSpPr>
          <a:xfrm>
            <a:off x="7916464" y="3791043"/>
            <a:ext cx="2328807" cy="2285266"/>
            <a:chOff x="5448328" y="610543"/>
            <a:chExt cx="2742702" cy="2742008"/>
          </a:xfrm>
        </p:grpSpPr>
        <p:sp>
          <p:nvSpPr>
            <p:cNvPr id="50" name="Google Shape;2730;p41">
              <a:extLst>
                <a:ext uri="{FF2B5EF4-FFF2-40B4-BE49-F238E27FC236}">
                  <a16:creationId xmlns:a16="http://schemas.microsoft.com/office/drawing/2014/main" id="{922BF13B-78A1-CF22-224C-421F6B9BDAB1}"/>
                </a:ext>
              </a:extLst>
            </p:cNvPr>
            <p:cNvSpPr/>
            <p:nvPr/>
          </p:nvSpPr>
          <p:spPr>
            <a:xfrm>
              <a:off x="5448328" y="610543"/>
              <a:ext cx="274200" cy="274199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2731;p41">
              <a:extLst>
                <a:ext uri="{FF2B5EF4-FFF2-40B4-BE49-F238E27FC236}">
                  <a16:creationId xmlns:a16="http://schemas.microsoft.com/office/drawing/2014/main" id="{AF7D2917-A3C3-2570-C3F8-9A8667F861F8}"/>
                </a:ext>
              </a:extLst>
            </p:cNvPr>
            <p:cNvSpPr/>
            <p:nvPr/>
          </p:nvSpPr>
          <p:spPr>
            <a:xfrm>
              <a:off x="5722528" y="610543"/>
              <a:ext cx="274200" cy="274199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2732;p41">
              <a:extLst>
                <a:ext uri="{FF2B5EF4-FFF2-40B4-BE49-F238E27FC236}">
                  <a16:creationId xmlns:a16="http://schemas.microsoft.com/office/drawing/2014/main" id="{3005F9B5-C3D1-8498-40C2-982147062644}"/>
                </a:ext>
              </a:extLst>
            </p:cNvPr>
            <p:cNvSpPr/>
            <p:nvPr/>
          </p:nvSpPr>
          <p:spPr>
            <a:xfrm>
              <a:off x="5996728" y="610543"/>
              <a:ext cx="274200" cy="274199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dirty="0"/>
            </a:p>
          </p:txBody>
        </p:sp>
        <p:sp>
          <p:nvSpPr>
            <p:cNvPr id="53" name="Google Shape;2733;p41">
              <a:extLst>
                <a:ext uri="{FF2B5EF4-FFF2-40B4-BE49-F238E27FC236}">
                  <a16:creationId xmlns:a16="http://schemas.microsoft.com/office/drawing/2014/main" id="{45C65D2E-0800-0469-3057-A5CDACAE87E7}"/>
                </a:ext>
              </a:extLst>
            </p:cNvPr>
            <p:cNvSpPr/>
            <p:nvPr/>
          </p:nvSpPr>
          <p:spPr>
            <a:xfrm>
              <a:off x="6270928" y="610543"/>
              <a:ext cx="274200" cy="274199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4" name="Google Shape;2734;p41">
              <a:extLst>
                <a:ext uri="{FF2B5EF4-FFF2-40B4-BE49-F238E27FC236}">
                  <a16:creationId xmlns:a16="http://schemas.microsoft.com/office/drawing/2014/main" id="{A9CFD217-1927-7A9F-CEC7-DF5B7FB632EB}"/>
                </a:ext>
              </a:extLst>
            </p:cNvPr>
            <p:cNvSpPr/>
            <p:nvPr/>
          </p:nvSpPr>
          <p:spPr>
            <a:xfrm>
              <a:off x="6545129" y="610543"/>
              <a:ext cx="274200" cy="274199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5" name="Google Shape;2735;p41">
              <a:extLst>
                <a:ext uri="{FF2B5EF4-FFF2-40B4-BE49-F238E27FC236}">
                  <a16:creationId xmlns:a16="http://schemas.microsoft.com/office/drawing/2014/main" id="{E183BC08-ACDA-5A0B-51E3-E831EDAF2224}"/>
                </a:ext>
              </a:extLst>
            </p:cNvPr>
            <p:cNvSpPr/>
            <p:nvPr/>
          </p:nvSpPr>
          <p:spPr>
            <a:xfrm>
              <a:off x="6819329" y="610543"/>
              <a:ext cx="274200" cy="274199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" name="Google Shape;2736;p41">
              <a:extLst>
                <a:ext uri="{FF2B5EF4-FFF2-40B4-BE49-F238E27FC236}">
                  <a16:creationId xmlns:a16="http://schemas.microsoft.com/office/drawing/2014/main" id="{A48D1B43-EF46-0713-882E-8DD4F9A5EFD5}"/>
                </a:ext>
              </a:extLst>
            </p:cNvPr>
            <p:cNvSpPr/>
            <p:nvPr/>
          </p:nvSpPr>
          <p:spPr>
            <a:xfrm>
              <a:off x="7093529" y="610543"/>
              <a:ext cx="274200" cy="274199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2737;p41">
              <a:extLst>
                <a:ext uri="{FF2B5EF4-FFF2-40B4-BE49-F238E27FC236}">
                  <a16:creationId xmlns:a16="http://schemas.microsoft.com/office/drawing/2014/main" id="{0DB8BED9-D4A5-1760-55AB-3A862F75C8BC}"/>
                </a:ext>
              </a:extLst>
            </p:cNvPr>
            <p:cNvSpPr/>
            <p:nvPr/>
          </p:nvSpPr>
          <p:spPr>
            <a:xfrm>
              <a:off x="7367728" y="610543"/>
              <a:ext cx="274200" cy="274199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2738;p41">
              <a:extLst>
                <a:ext uri="{FF2B5EF4-FFF2-40B4-BE49-F238E27FC236}">
                  <a16:creationId xmlns:a16="http://schemas.microsoft.com/office/drawing/2014/main" id="{95E289B1-BE73-868C-4D35-C2E0F69AF961}"/>
                </a:ext>
              </a:extLst>
            </p:cNvPr>
            <p:cNvSpPr/>
            <p:nvPr/>
          </p:nvSpPr>
          <p:spPr>
            <a:xfrm>
              <a:off x="7641928" y="610543"/>
              <a:ext cx="274200" cy="274199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2739;p41">
              <a:extLst>
                <a:ext uri="{FF2B5EF4-FFF2-40B4-BE49-F238E27FC236}">
                  <a16:creationId xmlns:a16="http://schemas.microsoft.com/office/drawing/2014/main" id="{2A1AD11C-B1E9-7AAB-268C-F85F2F8109DE}"/>
                </a:ext>
              </a:extLst>
            </p:cNvPr>
            <p:cNvSpPr/>
            <p:nvPr/>
          </p:nvSpPr>
          <p:spPr>
            <a:xfrm>
              <a:off x="7916128" y="610543"/>
              <a:ext cx="274200" cy="274199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2740;p41">
              <a:extLst>
                <a:ext uri="{FF2B5EF4-FFF2-40B4-BE49-F238E27FC236}">
                  <a16:creationId xmlns:a16="http://schemas.microsoft.com/office/drawing/2014/main" id="{DFA49079-28BE-18F0-F188-D1FE7EDEA524}"/>
                </a:ext>
              </a:extLst>
            </p:cNvPr>
            <p:cNvSpPr/>
            <p:nvPr/>
          </p:nvSpPr>
          <p:spPr>
            <a:xfrm>
              <a:off x="5448328" y="884742"/>
              <a:ext cx="274200" cy="274199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2741;p41">
              <a:extLst>
                <a:ext uri="{FF2B5EF4-FFF2-40B4-BE49-F238E27FC236}">
                  <a16:creationId xmlns:a16="http://schemas.microsoft.com/office/drawing/2014/main" id="{7BB99351-7BDB-5F04-0D01-C78958415D52}"/>
                </a:ext>
              </a:extLst>
            </p:cNvPr>
            <p:cNvSpPr/>
            <p:nvPr/>
          </p:nvSpPr>
          <p:spPr>
            <a:xfrm>
              <a:off x="5722528" y="884742"/>
              <a:ext cx="274200" cy="274199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2742;p41">
              <a:extLst>
                <a:ext uri="{FF2B5EF4-FFF2-40B4-BE49-F238E27FC236}">
                  <a16:creationId xmlns:a16="http://schemas.microsoft.com/office/drawing/2014/main" id="{6736DBEA-CFF4-A30F-781D-80B7D1A0637D}"/>
                </a:ext>
              </a:extLst>
            </p:cNvPr>
            <p:cNvSpPr/>
            <p:nvPr/>
          </p:nvSpPr>
          <p:spPr>
            <a:xfrm>
              <a:off x="5996728" y="884742"/>
              <a:ext cx="274200" cy="274199"/>
            </a:xfrm>
            <a:prstGeom prst="rect">
              <a:avLst/>
            </a:prstGeom>
            <a:solidFill>
              <a:srgbClr val="E6EDF9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2743;p41">
              <a:extLst>
                <a:ext uri="{FF2B5EF4-FFF2-40B4-BE49-F238E27FC236}">
                  <a16:creationId xmlns:a16="http://schemas.microsoft.com/office/drawing/2014/main" id="{5300F1B6-7896-3AEB-A22B-D6DC09A5542B}"/>
                </a:ext>
              </a:extLst>
            </p:cNvPr>
            <p:cNvSpPr/>
            <p:nvPr/>
          </p:nvSpPr>
          <p:spPr>
            <a:xfrm>
              <a:off x="6270928" y="884742"/>
              <a:ext cx="274200" cy="274199"/>
            </a:xfrm>
            <a:prstGeom prst="rect">
              <a:avLst/>
            </a:prstGeom>
            <a:solidFill>
              <a:srgbClr val="E6EDF9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2744;p41">
              <a:extLst>
                <a:ext uri="{FF2B5EF4-FFF2-40B4-BE49-F238E27FC236}">
                  <a16:creationId xmlns:a16="http://schemas.microsoft.com/office/drawing/2014/main" id="{4173F564-5370-3680-0693-C30355E8C230}"/>
                </a:ext>
              </a:extLst>
            </p:cNvPr>
            <p:cNvSpPr/>
            <p:nvPr/>
          </p:nvSpPr>
          <p:spPr>
            <a:xfrm>
              <a:off x="6545129" y="884742"/>
              <a:ext cx="274200" cy="274199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3" name="Google Shape;2745;p41">
              <a:extLst>
                <a:ext uri="{FF2B5EF4-FFF2-40B4-BE49-F238E27FC236}">
                  <a16:creationId xmlns:a16="http://schemas.microsoft.com/office/drawing/2014/main" id="{93664315-5D81-6138-8781-7A97B76C3299}"/>
                </a:ext>
              </a:extLst>
            </p:cNvPr>
            <p:cNvSpPr/>
            <p:nvPr/>
          </p:nvSpPr>
          <p:spPr>
            <a:xfrm>
              <a:off x="6819329" y="884742"/>
              <a:ext cx="274200" cy="274199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2746;p41">
              <a:extLst>
                <a:ext uri="{FF2B5EF4-FFF2-40B4-BE49-F238E27FC236}">
                  <a16:creationId xmlns:a16="http://schemas.microsoft.com/office/drawing/2014/main" id="{B99B3997-9C4E-B69B-F4DD-AEF04AA75636}"/>
                </a:ext>
              </a:extLst>
            </p:cNvPr>
            <p:cNvSpPr/>
            <p:nvPr/>
          </p:nvSpPr>
          <p:spPr>
            <a:xfrm>
              <a:off x="7093529" y="884742"/>
              <a:ext cx="274200" cy="274199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2747;p41">
              <a:extLst>
                <a:ext uri="{FF2B5EF4-FFF2-40B4-BE49-F238E27FC236}">
                  <a16:creationId xmlns:a16="http://schemas.microsoft.com/office/drawing/2014/main" id="{FC945239-6198-513F-81B7-05E0AA86BC5E}"/>
                </a:ext>
              </a:extLst>
            </p:cNvPr>
            <p:cNvSpPr/>
            <p:nvPr/>
          </p:nvSpPr>
          <p:spPr>
            <a:xfrm>
              <a:off x="7367728" y="884742"/>
              <a:ext cx="274200" cy="274199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2748;p41">
              <a:extLst>
                <a:ext uri="{FF2B5EF4-FFF2-40B4-BE49-F238E27FC236}">
                  <a16:creationId xmlns:a16="http://schemas.microsoft.com/office/drawing/2014/main" id="{09F44772-EAFE-4262-4011-D954B3F9E03C}"/>
                </a:ext>
              </a:extLst>
            </p:cNvPr>
            <p:cNvSpPr/>
            <p:nvPr/>
          </p:nvSpPr>
          <p:spPr>
            <a:xfrm>
              <a:off x="7641928" y="884742"/>
              <a:ext cx="274200" cy="274199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2749;p41">
              <a:extLst>
                <a:ext uri="{FF2B5EF4-FFF2-40B4-BE49-F238E27FC236}">
                  <a16:creationId xmlns:a16="http://schemas.microsoft.com/office/drawing/2014/main" id="{8E42BA68-E5C0-CBFB-2C8A-678167BF91B1}"/>
                </a:ext>
              </a:extLst>
            </p:cNvPr>
            <p:cNvSpPr/>
            <p:nvPr/>
          </p:nvSpPr>
          <p:spPr>
            <a:xfrm>
              <a:off x="7916128" y="884742"/>
              <a:ext cx="274200" cy="274199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2750;p41">
              <a:extLst>
                <a:ext uri="{FF2B5EF4-FFF2-40B4-BE49-F238E27FC236}">
                  <a16:creationId xmlns:a16="http://schemas.microsoft.com/office/drawing/2014/main" id="{C0EABBBB-5239-608F-9A04-F07672D10153}"/>
                </a:ext>
              </a:extLst>
            </p:cNvPr>
            <p:cNvSpPr/>
            <p:nvPr/>
          </p:nvSpPr>
          <p:spPr>
            <a:xfrm>
              <a:off x="5449028" y="1158941"/>
              <a:ext cx="274200" cy="274199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2751;p41">
              <a:extLst>
                <a:ext uri="{FF2B5EF4-FFF2-40B4-BE49-F238E27FC236}">
                  <a16:creationId xmlns:a16="http://schemas.microsoft.com/office/drawing/2014/main" id="{DE25B81F-666F-7501-176F-7A2CE631E1D0}"/>
                </a:ext>
              </a:extLst>
            </p:cNvPr>
            <p:cNvSpPr/>
            <p:nvPr/>
          </p:nvSpPr>
          <p:spPr>
            <a:xfrm>
              <a:off x="5723229" y="1158941"/>
              <a:ext cx="274200" cy="274199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2752;p41">
              <a:extLst>
                <a:ext uri="{FF2B5EF4-FFF2-40B4-BE49-F238E27FC236}">
                  <a16:creationId xmlns:a16="http://schemas.microsoft.com/office/drawing/2014/main" id="{A6ED573D-A55B-3125-A0A1-1B1CE19DFF0D}"/>
                </a:ext>
              </a:extLst>
            </p:cNvPr>
            <p:cNvSpPr/>
            <p:nvPr/>
          </p:nvSpPr>
          <p:spPr>
            <a:xfrm>
              <a:off x="5997429" y="1158941"/>
              <a:ext cx="274200" cy="274199"/>
            </a:xfrm>
            <a:prstGeom prst="rect">
              <a:avLst/>
            </a:prstGeom>
            <a:solidFill>
              <a:srgbClr val="E6EDF9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2753;p41">
              <a:extLst>
                <a:ext uri="{FF2B5EF4-FFF2-40B4-BE49-F238E27FC236}">
                  <a16:creationId xmlns:a16="http://schemas.microsoft.com/office/drawing/2014/main" id="{13570C3E-E19E-A748-8CCE-6B1E24AD02F1}"/>
                </a:ext>
              </a:extLst>
            </p:cNvPr>
            <p:cNvSpPr/>
            <p:nvPr/>
          </p:nvSpPr>
          <p:spPr>
            <a:xfrm>
              <a:off x="6271628" y="1158941"/>
              <a:ext cx="274200" cy="274199"/>
            </a:xfrm>
            <a:prstGeom prst="rect">
              <a:avLst/>
            </a:prstGeom>
            <a:solidFill>
              <a:srgbClr val="E6EDF9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2754;p41">
              <a:extLst>
                <a:ext uri="{FF2B5EF4-FFF2-40B4-BE49-F238E27FC236}">
                  <a16:creationId xmlns:a16="http://schemas.microsoft.com/office/drawing/2014/main" id="{E546F767-7783-9B51-FC5C-0609B48D85AF}"/>
                </a:ext>
              </a:extLst>
            </p:cNvPr>
            <p:cNvSpPr/>
            <p:nvPr/>
          </p:nvSpPr>
          <p:spPr>
            <a:xfrm>
              <a:off x="6545828" y="1158941"/>
              <a:ext cx="274200" cy="274199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4" name="Google Shape;2755;p41">
              <a:extLst>
                <a:ext uri="{FF2B5EF4-FFF2-40B4-BE49-F238E27FC236}">
                  <a16:creationId xmlns:a16="http://schemas.microsoft.com/office/drawing/2014/main" id="{F8267E05-477C-6CA8-F83E-B3768643AF91}"/>
                </a:ext>
              </a:extLst>
            </p:cNvPr>
            <p:cNvSpPr/>
            <p:nvPr/>
          </p:nvSpPr>
          <p:spPr>
            <a:xfrm>
              <a:off x="6820028" y="1158941"/>
              <a:ext cx="274200" cy="274199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2756;p41">
              <a:extLst>
                <a:ext uri="{FF2B5EF4-FFF2-40B4-BE49-F238E27FC236}">
                  <a16:creationId xmlns:a16="http://schemas.microsoft.com/office/drawing/2014/main" id="{47727A69-0106-A23B-427F-D03E06E6835A}"/>
                </a:ext>
              </a:extLst>
            </p:cNvPr>
            <p:cNvSpPr/>
            <p:nvPr/>
          </p:nvSpPr>
          <p:spPr>
            <a:xfrm>
              <a:off x="7094228" y="1158941"/>
              <a:ext cx="274200" cy="274199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2757;p41">
              <a:extLst>
                <a:ext uri="{FF2B5EF4-FFF2-40B4-BE49-F238E27FC236}">
                  <a16:creationId xmlns:a16="http://schemas.microsoft.com/office/drawing/2014/main" id="{5F1DC3ED-DBD8-2136-EBB8-2CC23B3EEBEB}"/>
                </a:ext>
              </a:extLst>
            </p:cNvPr>
            <p:cNvSpPr/>
            <p:nvPr/>
          </p:nvSpPr>
          <p:spPr>
            <a:xfrm>
              <a:off x="7368429" y="1158941"/>
              <a:ext cx="274200" cy="274199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2758;p41">
              <a:extLst>
                <a:ext uri="{FF2B5EF4-FFF2-40B4-BE49-F238E27FC236}">
                  <a16:creationId xmlns:a16="http://schemas.microsoft.com/office/drawing/2014/main" id="{F8DA95FC-6878-EF2F-AE07-F1C1A4D30AA2}"/>
                </a:ext>
              </a:extLst>
            </p:cNvPr>
            <p:cNvSpPr/>
            <p:nvPr/>
          </p:nvSpPr>
          <p:spPr>
            <a:xfrm>
              <a:off x="7642629" y="1158941"/>
              <a:ext cx="274200" cy="274199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2759;p41">
              <a:extLst>
                <a:ext uri="{FF2B5EF4-FFF2-40B4-BE49-F238E27FC236}">
                  <a16:creationId xmlns:a16="http://schemas.microsoft.com/office/drawing/2014/main" id="{78C43AE6-E925-F865-D0A1-1283B2F5142B}"/>
                </a:ext>
              </a:extLst>
            </p:cNvPr>
            <p:cNvSpPr/>
            <p:nvPr/>
          </p:nvSpPr>
          <p:spPr>
            <a:xfrm>
              <a:off x="7916829" y="1158941"/>
              <a:ext cx="274200" cy="274199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2760;p41">
              <a:extLst>
                <a:ext uri="{FF2B5EF4-FFF2-40B4-BE49-F238E27FC236}">
                  <a16:creationId xmlns:a16="http://schemas.microsoft.com/office/drawing/2014/main" id="{0B9299CE-E46A-760C-986C-DA5CEC52DD96}"/>
                </a:ext>
              </a:extLst>
            </p:cNvPr>
            <p:cNvSpPr/>
            <p:nvPr/>
          </p:nvSpPr>
          <p:spPr>
            <a:xfrm>
              <a:off x="5449028" y="1433140"/>
              <a:ext cx="274200" cy="274199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2761;p41">
              <a:extLst>
                <a:ext uri="{FF2B5EF4-FFF2-40B4-BE49-F238E27FC236}">
                  <a16:creationId xmlns:a16="http://schemas.microsoft.com/office/drawing/2014/main" id="{037DA21B-9E27-57B8-A2A2-4C9DF862308A}"/>
                </a:ext>
              </a:extLst>
            </p:cNvPr>
            <p:cNvSpPr/>
            <p:nvPr/>
          </p:nvSpPr>
          <p:spPr>
            <a:xfrm>
              <a:off x="5723229" y="1433140"/>
              <a:ext cx="274200" cy="274199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2762;p41">
              <a:extLst>
                <a:ext uri="{FF2B5EF4-FFF2-40B4-BE49-F238E27FC236}">
                  <a16:creationId xmlns:a16="http://schemas.microsoft.com/office/drawing/2014/main" id="{CE80AC6F-CF70-B855-84BA-40B91637DA5F}"/>
                </a:ext>
              </a:extLst>
            </p:cNvPr>
            <p:cNvSpPr/>
            <p:nvPr/>
          </p:nvSpPr>
          <p:spPr>
            <a:xfrm>
              <a:off x="5997429" y="1433140"/>
              <a:ext cx="274200" cy="274199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2763;p41">
              <a:extLst>
                <a:ext uri="{FF2B5EF4-FFF2-40B4-BE49-F238E27FC236}">
                  <a16:creationId xmlns:a16="http://schemas.microsoft.com/office/drawing/2014/main" id="{CA4EC8B4-846B-BCC6-246F-B2D6334354D5}"/>
                </a:ext>
              </a:extLst>
            </p:cNvPr>
            <p:cNvSpPr/>
            <p:nvPr/>
          </p:nvSpPr>
          <p:spPr>
            <a:xfrm>
              <a:off x="6271628" y="1433140"/>
              <a:ext cx="274200" cy="274199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764;p41">
              <a:extLst>
                <a:ext uri="{FF2B5EF4-FFF2-40B4-BE49-F238E27FC236}">
                  <a16:creationId xmlns:a16="http://schemas.microsoft.com/office/drawing/2014/main" id="{A55633DE-B650-7FBC-607A-6C48206109E1}"/>
                </a:ext>
              </a:extLst>
            </p:cNvPr>
            <p:cNvSpPr/>
            <p:nvPr/>
          </p:nvSpPr>
          <p:spPr>
            <a:xfrm>
              <a:off x="6545828" y="1433140"/>
              <a:ext cx="274200" cy="274199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765;p41">
              <a:extLst>
                <a:ext uri="{FF2B5EF4-FFF2-40B4-BE49-F238E27FC236}">
                  <a16:creationId xmlns:a16="http://schemas.microsoft.com/office/drawing/2014/main" id="{5A194701-5B18-CF18-7F71-970696BC7BCA}"/>
                </a:ext>
              </a:extLst>
            </p:cNvPr>
            <p:cNvSpPr/>
            <p:nvPr/>
          </p:nvSpPr>
          <p:spPr>
            <a:xfrm>
              <a:off x="6820028" y="1433140"/>
              <a:ext cx="274200" cy="274199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766;p41">
              <a:extLst>
                <a:ext uri="{FF2B5EF4-FFF2-40B4-BE49-F238E27FC236}">
                  <a16:creationId xmlns:a16="http://schemas.microsoft.com/office/drawing/2014/main" id="{81E55DDE-785C-BAC3-FCBD-6881856540F3}"/>
                </a:ext>
              </a:extLst>
            </p:cNvPr>
            <p:cNvSpPr/>
            <p:nvPr/>
          </p:nvSpPr>
          <p:spPr>
            <a:xfrm>
              <a:off x="7094228" y="1433140"/>
              <a:ext cx="274200" cy="274199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767;p41">
              <a:extLst>
                <a:ext uri="{FF2B5EF4-FFF2-40B4-BE49-F238E27FC236}">
                  <a16:creationId xmlns:a16="http://schemas.microsoft.com/office/drawing/2014/main" id="{79E3613E-01CC-F539-C3D8-4DF51088FB57}"/>
                </a:ext>
              </a:extLst>
            </p:cNvPr>
            <p:cNvSpPr/>
            <p:nvPr/>
          </p:nvSpPr>
          <p:spPr>
            <a:xfrm>
              <a:off x="7368429" y="1433140"/>
              <a:ext cx="274200" cy="274199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768;p41">
              <a:extLst>
                <a:ext uri="{FF2B5EF4-FFF2-40B4-BE49-F238E27FC236}">
                  <a16:creationId xmlns:a16="http://schemas.microsoft.com/office/drawing/2014/main" id="{D13C7EDC-C6AA-FCF3-4C93-CA480473012F}"/>
                </a:ext>
              </a:extLst>
            </p:cNvPr>
            <p:cNvSpPr/>
            <p:nvPr/>
          </p:nvSpPr>
          <p:spPr>
            <a:xfrm>
              <a:off x="7642629" y="1433140"/>
              <a:ext cx="274200" cy="274199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769;p41">
              <a:extLst>
                <a:ext uri="{FF2B5EF4-FFF2-40B4-BE49-F238E27FC236}">
                  <a16:creationId xmlns:a16="http://schemas.microsoft.com/office/drawing/2014/main" id="{CA95B488-785B-9C04-1D34-42E6B905AE3A}"/>
                </a:ext>
              </a:extLst>
            </p:cNvPr>
            <p:cNvSpPr/>
            <p:nvPr/>
          </p:nvSpPr>
          <p:spPr>
            <a:xfrm>
              <a:off x="7916829" y="1433140"/>
              <a:ext cx="274200" cy="274199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770;p41">
              <a:extLst>
                <a:ext uri="{FF2B5EF4-FFF2-40B4-BE49-F238E27FC236}">
                  <a16:creationId xmlns:a16="http://schemas.microsoft.com/office/drawing/2014/main" id="{EDF80ECB-AD4F-C44C-3C0C-1273A6C265B1}"/>
                </a:ext>
              </a:extLst>
            </p:cNvPr>
            <p:cNvSpPr/>
            <p:nvPr/>
          </p:nvSpPr>
          <p:spPr>
            <a:xfrm>
              <a:off x="5449028" y="1707339"/>
              <a:ext cx="274200" cy="274199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771;p41">
              <a:extLst>
                <a:ext uri="{FF2B5EF4-FFF2-40B4-BE49-F238E27FC236}">
                  <a16:creationId xmlns:a16="http://schemas.microsoft.com/office/drawing/2014/main" id="{09752AC5-292A-D6EA-578B-F8FCF1294885}"/>
                </a:ext>
              </a:extLst>
            </p:cNvPr>
            <p:cNvSpPr/>
            <p:nvPr/>
          </p:nvSpPr>
          <p:spPr>
            <a:xfrm>
              <a:off x="5723229" y="1707339"/>
              <a:ext cx="274200" cy="274199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772;p41">
              <a:extLst>
                <a:ext uri="{FF2B5EF4-FFF2-40B4-BE49-F238E27FC236}">
                  <a16:creationId xmlns:a16="http://schemas.microsoft.com/office/drawing/2014/main" id="{3A86939E-A961-BEB2-3564-84361C209D49}"/>
                </a:ext>
              </a:extLst>
            </p:cNvPr>
            <p:cNvSpPr/>
            <p:nvPr/>
          </p:nvSpPr>
          <p:spPr>
            <a:xfrm>
              <a:off x="5997429" y="1707339"/>
              <a:ext cx="274200" cy="274199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773;p41">
              <a:extLst>
                <a:ext uri="{FF2B5EF4-FFF2-40B4-BE49-F238E27FC236}">
                  <a16:creationId xmlns:a16="http://schemas.microsoft.com/office/drawing/2014/main" id="{F3A21651-1AEB-D8E1-0083-31E36A81E367}"/>
                </a:ext>
              </a:extLst>
            </p:cNvPr>
            <p:cNvSpPr/>
            <p:nvPr/>
          </p:nvSpPr>
          <p:spPr>
            <a:xfrm>
              <a:off x="6271628" y="1707339"/>
              <a:ext cx="274200" cy="274199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774;p41">
              <a:extLst>
                <a:ext uri="{FF2B5EF4-FFF2-40B4-BE49-F238E27FC236}">
                  <a16:creationId xmlns:a16="http://schemas.microsoft.com/office/drawing/2014/main" id="{2895085E-1803-626F-CC40-4F7DD95ECB35}"/>
                </a:ext>
              </a:extLst>
            </p:cNvPr>
            <p:cNvSpPr/>
            <p:nvPr/>
          </p:nvSpPr>
          <p:spPr>
            <a:xfrm>
              <a:off x="6545828" y="1707339"/>
              <a:ext cx="274200" cy="274199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775;p41">
              <a:extLst>
                <a:ext uri="{FF2B5EF4-FFF2-40B4-BE49-F238E27FC236}">
                  <a16:creationId xmlns:a16="http://schemas.microsoft.com/office/drawing/2014/main" id="{5F0AF68F-07C4-24C3-D35F-DA1DA1A05930}"/>
                </a:ext>
              </a:extLst>
            </p:cNvPr>
            <p:cNvSpPr/>
            <p:nvPr/>
          </p:nvSpPr>
          <p:spPr>
            <a:xfrm>
              <a:off x="6820028" y="1707339"/>
              <a:ext cx="274200" cy="274199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776;p41">
              <a:extLst>
                <a:ext uri="{FF2B5EF4-FFF2-40B4-BE49-F238E27FC236}">
                  <a16:creationId xmlns:a16="http://schemas.microsoft.com/office/drawing/2014/main" id="{6D1F0D2D-8215-71C4-5E19-2B1F0156BA96}"/>
                </a:ext>
              </a:extLst>
            </p:cNvPr>
            <p:cNvSpPr/>
            <p:nvPr/>
          </p:nvSpPr>
          <p:spPr>
            <a:xfrm>
              <a:off x="7094228" y="1707339"/>
              <a:ext cx="274200" cy="274199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777;p41">
              <a:extLst>
                <a:ext uri="{FF2B5EF4-FFF2-40B4-BE49-F238E27FC236}">
                  <a16:creationId xmlns:a16="http://schemas.microsoft.com/office/drawing/2014/main" id="{E3A9C377-DB83-3C48-8B68-440BD0E5CE5E}"/>
                </a:ext>
              </a:extLst>
            </p:cNvPr>
            <p:cNvSpPr/>
            <p:nvPr/>
          </p:nvSpPr>
          <p:spPr>
            <a:xfrm>
              <a:off x="7368429" y="1707339"/>
              <a:ext cx="274200" cy="274199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778;p41">
              <a:extLst>
                <a:ext uri="{FF2B5EF4-FFF2-40B4-BE49-F238E27FC236}">
                  <a16:creationId xmlns:a16="http://schemas.microsoft.com/office/drawing/2014/main" id="{B52C5F91-160C-5B5B-604C-F66AB2C1A443}"/>
                </a:ext>
              </a:extLst>
            </p:cNvPr>
            <p:cNvSpPr/>
            <p:nvPr/>
          </p:nvSpPr>
          <p:spPr>
            <a:xfrm>
              <a:off x="7642629" y="1707339"/>
              <a:ext cx="274200" cy="274199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779;p41">
              <a:extLst>
                <a:ext uri="{FF2B5EF4-FFF2-40B4-BE49-F238E27FC236}">
                  <a16:creationId xmlns:a16="http://schemas.microsoft.com/office/drawing/2014/main" id="{A84933DF-F3C4-034E-1D8F-B7BC93BE1E94}"/>
                </a:ext>
              </a:extLst>
            </p:cNvPr>
            <p:cNvSpPr/>
            <p:nvPr/>
          </p:nvSpPr>
          <p:spPr>
            <a:xfrm>
              <a:off x="7916829" y="1707339"/>
              <a:ext cx="274200" cy="274199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780;p41">
              <a:extLst>
                <a:ext uri="{FF2B5EF4-FFF2-40B4-BE49-F238E27FC236}">
                  <a16:creationId xmlns:a16="http://schemas.microsoft.com/office/drawing/2014/main" id="{EF75D699-5F86-0677-8621-252CD567BB89}"/>
                </a:ext>
              </a:extLst>
            </p:cNvPr>
            <p:cNvSpPr/>
            <p:nvPr/>
          </p:nvSpPr>
          <p:spPr>
            <a:xfrm>
              <a:off x="5448328" y="1981539"/>
              <a:ext cx="274200" cy="274199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781;p41">
              <a:extLst>
                <a:ext uri="{FF2B5EF4-FFF2-40B4-BE49-F238E27FC236}">
                  <a16:creationId xmlns:a16="http://schemas.microsoft.com/office/drawing/2014/main" id="{C9414721-AB12-45FC-2ED1-0EFE3F04417F}"/>
                </a:ext>
              </a:extLst>
            </p:cNvPr>
            <p:cNvSpPr/>
            <p:nvPr/>
          </p:nvSpPr>
          <p:spPr>
            <a:xfrm>
              <a:off x="5722528" y="1981539"/>
              <a:ext cx="274200" cy="274199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782;p41">
              <a:extLst>
                <a:ext uri="{FF2B5EF4-FFF2-40B4-BE49-F238E27FC236}">
                  <a16:creationId xmlns:a16="http://schemas.microsoft.com/office/drawing/2014/main" id="{12718BB6-3BDD-A455-1971-EE89FCA980AF}"/>
                </a:ext>
              </a:extLst>
            </p:cNvPr>
            <p:cNvSpPr/>
            <p:nvPr/>
          </p:nvSpPr>
          <p:spPr>
            <a:xfrm>
              <a:off x="5996728" y="1981539"/>
              <a:ext cx="274200" cy="274199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783;p41">
              <a:extLst>
                <a:ext uri="{FF2B5EF4-FFF2-40B4-BE49-F238E27FC236}">
                  <a16:creationId xmlns:a16="http://schemas.microsoft.com/office/drawing/2014/main" id="{D09B7483-6F42-68F4-B803-27450F1B1A04}"/>
                </a:ext>
              </a:extLst>
            </p:cNvPr>
            <p:cNvSpPr/>
            <p:nvPr/>
          </p:nvSpPr>
          <p:spPr>
            <a:xfrm>
              <a:off x="6270928" y="1981539"/>
              <a:ext cx="274200" cy="274199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784;p41">
              <a:extLst>
                <a:ext uri="{FF2B5EF4-FFF2-40B4-BE49-F238E27FC236}">
                  <a16:creationId xmlns:a16="http://schemas.microsoft.com/office/drawing/2014/main" id="{F109DAD9-A7FA-24A2-0506-2249B8FDCDA8}"/>
                </a:ext>
              </a:extLst>
            </p:cNvPr>
            <p:cNvSpPr/>
            <p:nvPr/>
          </p:nvSpPr>
          <p:spPr>
            <a:xfrm>
              <a:off x="6545129" y="1981539"/>
              <a:ext cx="274200" cy="274199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785;p41">
              <a:extLst>
                <a:ext uri="{FF2B5EF4-FFF2-40B4-BE49-F238E27FC236}">
                  <a16:creationId xmlns:a16="http://schemas.microsoft.com/office/drawing/2014/main" id="{C10D9262-4E3E-C78D-2897-D8DF5A39D27B}"/>
                </a:ext>
              </a:extLst>
            </p:cNvPr>
            <p:cNvSpPr/>
            <p:nvPr/>
          </p:nvSpPr>
          <p:spPr>
            <a:xfrm>
              <a:off x="6819329" y="1981539"/>
              <a:ext cx="274200" cy="274199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786;p41">
              <a:extLst>
                <a:ext uri="{FF2B5EF4-FFF2-40B4-BE49-F238E27FC236}">
                  <a16:creationId xmlns:a16="http://schemas.microsoft.com/office/drawing/2014/main" id="{FA82ED3C-E987-3302-8DA6-54E3E04A12C8}"/>
                </a:ext>
              </a:extLst>
            </p:cNvPr>
            <p:cNvSpPr/>
            <p:nvPr/>
          </p:nvSpPr>
          <p:spPr>
            <a:xfrm>
              <a:off x="7093528" y="1981539"/>
              <a:ext cx="274200" cy="274199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787;p41">
              <a:extLst>
                <a:ext uri="{FF2B5EF4-FFF2-40B4-BE49-F238E27FC236}">
                  <a16:creationId xmlns:a16="http://schemas.microsoft.com/office/drawing/2014/main" id="{172FAA36-0D9F-7F89-A331-79835904830F}"/>
                </a:ext>
              </a:extLst>
            </p:cNvPr>
            <p:cNvSpPr/>
            <p:nvPr/>
          </p:nvSpPr>
          <p:spPr>
            <a:xfrm>
              <a:off x="7367728" y="1981539"/>
              <a:ext cx="274200" cy="274199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788;p41">
              <a:extLst>
                <a:ext uri="{FF2B5EF4-FFF2-40B4-BE49-F238E27FC236}">
                  <a16:creationId xmlns:a16="http://schemas.microsoft.com/office/drawing/2014/main" id="{355B5A91-453A-6518-5DE0-492B7D13ADD7}"/>
                </a:ext>
              </a:extLst>
            </p:cNvPr>
            <p:cNvSpPr/>
            <p:nvPr/>
          </p:nvSpPr>
          <p:spPr>
            <a:xfrm>
              <a:off x="7641928" y="1981539"/>
              <a:ext cx="274200" cy="274199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789;p41">
              <a:extLst>
                <a:ext uri="{FF2B5EF4-FFF2-40B4-BE49-F238E27FC236}">
                  <a16:creationId xmlns:a16="http://schemas.microsoft.com/office/drawing/2014/main" id="{ECEBDA85-BC9B-06F0-EDDC-58CB953275AA}"/>
                </a:ext>
              </a:extLst>
            </p:cNvPr>
            <p:cNvSpPr/>
            <p:nvPr/>
          </p:nvSpPr>
          <p:spPr>
            <a:xfrm>
              <a:off x="7916128" y="1981538"/>
              <a:ext cx="274200" cy="274199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790;p41">
              <a:extLst>
                <a:ext uri="{FF2B5EF4-FFF2-40B4-BE49-F238E27FC236}">
                  <a16:creationId xmlns:a16="http://schemas.microsoft.com/office/drawing/2014/main" id="{328F1AA6-54AE-35F4-B2D4-0D3E0C64EB77}"/>
                </a:ext>
              </a:extLst>
            </p:cNvPr>
            <p:cNvSpPr/>
            <p:nvPr/>
          </p:nvSpPr>
          <p:spPr>
            <a:xfrm>
              <a:off x="5448329" y="2255737"/>
              <a:ext cx="274200" cy="274199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791;p41">
              <a:extLst>
                <a:ext uri="{FF2B5EF4-FFF2-40B4-BE49-F238E27FC236}">
                  <a16:creationId xmlns:a16="http://schemas.microsoft.com/office/drawing/2014/main" id="{CB78A7C5-840F-2F70-44D1-417C6CF7A573}"/>
                </a:ext>
              </a:extLst>
            </p:cNvPr>
            <p:cNvSpPr/>
            <p:nvPr/>
          </p:nvSpPr>
          <p:spPr>
            <a:xfrm>
              <a:off x="5722529" y="2255737"/>
              <a:ext cx="274200" cy="274199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792;p41">
              <a:extLst>
                <a:ext uri="{FF2B5EF4-FFF2-40B4-BE49-F238E27FC236}">
                  <a16:creationId xmlns:a16="http://schemas.microsoft.com/office/drawing/2014/main" id="{6C90CCC5-9C14-E4CC-4E57-77EF3DDA3AD1}"/>
                </a:ext>
              </a:extLst>
            </p:cNvPr>
            <p:cNvSpPr/>
            <p:nvPr/>
          </p:nvSpPr>
          <p:spPr>
            <a:xfrm>
              <a:off x="5996729" y="2255737"/>
              <a:ext cx="274200" cy="274199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793;p41">
              <a:extLst>
                <a:ext uri="{FF2B5EF4-FFF2-40B4-BE49-F238E27FC236}">
                  <a16:creationId xmlns:a16="http://schemas.microsoft.com/office/drawing/2014/main" id="{DFB0EE3D-7E54-39AA-4367-2E0264FBAD4A}"/>
                </a:ext>
              </a:extLst>
            </p:cNvPr>
            <p:cNvSpPr/>
            <p:nvPr/>
          </p:nvSpPr>
          <p:spPr>
            <a:xfrm>
              <a:off x="6270928" y="2255737"/>
              <a:ext cx="274200" cy="274199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794;p41">
              <a:extLst>
                <a:ext uri="{FF2B5EF4-FFF2-40B4-BE49-F238E27FC236}">
                  <a16:creationId xmlns:a16="http://schemas.microsoft.com/office/drawing/2014/main" id="{10A57084-6B4F-D1D9-1803-88E23B9B1CF5}"/>
                </a:ext>
              </a:extLst>
            </p:cNvPr>
            <p:cNvSpPr/>
            <p:nvPr/>
          </p:nvSpPr>
          <p:spPr>
            <a:xfrm>
              <a:off x="6545130" y="2255737"/>
              <a:ext cx="274200" cy="274199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795;p41">
              <a:extLst>
                <a:ext uri="{FF2B5EF4-FFF2-40B4-BE49-F238E27FC236}">
                  <a16:creationId xmlns:a16="http://schemas.microsoft.com/office/drawing/2014/main" id="{846325AF-0334-562C-F7DF-963CD7722AED}"/>
                </a:ext>
              </a:extLst>
            </p:cNvPr>
            <p:cNvSpPr/>
            <p:nvPr/>
          </p:nvSpPr>
          <p:spPr>
            <a:xfrm>
              <a:off x="6819330" y="2255737"/>
              <a:ext cx="274200" cy="274199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796;p41">
              <a:extLst>
                <a:ext uri="{FF2B5EF4-FFF2-40B4-BE49-F238E27FC236}">
                  <a16:creationId xmlns:a16="http://schemas.microsoft.com/office/drawing/2014/main" id="{70DE90D3-0D78-50FA-8FED-71F3AEC64A8A}"/>
                </a:ext>
              </a:extLst>
            </p:cNvPr>
            <p:cNvSpPr/>
            <p:nvPr/>
          </p:nvSpPr>
          <p:spPr>
            <a:xfrm>
              <a:off x="7093529" y="2255737"/>
              <a:ext cx="274200" cy="274199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797;p41">
              <a:extLst>
                <a:ext uri="{FF2B5EF4-FFF2-40B4-BE49-F238E27FC236}">
                  <a16:creationId xmlns:a16="http://schemas.microsoft.com/office/drawing/2014/main" id="{74EB8474-2BE9-3CA2-478E-015A2D268187}"/>
                </a:ext>
              </a:extLst>
            </p:cNvPr>
            <p:cNvSpPr/>
            <p:nvPr/>
          </p:nvSpPr>
          <p:spPr>
            <a:xfrm>
              <a:off x="7367729" y="2255737"/>
              <a:ext cx="274200" cy="274199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798;p41">
              <a:extLst>
                <a:ext uri="{FF2B5EF4-FFF2-40B4-BE49-F238E27FC236}">
                  <a16:creationId xmlns:a16="http://schemas.microsoft.com/office/drawing/2014/main" id="{D9E18AF9-2FCA-0FC1-97A4-3CCD54115C45}"/>
                </a:ext>
              </a:extLst>
            </p:cNvPr>
            <p:cNvSpPr/>
            <p:nvPr/>
          </p:nvSpPr>
          <p:spPr>
            <a:xfrm>
              <a:off x="7641929" y="2255737"/>
              <a:ext cx="274200" cy="274199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799;p41">
              <a:extLst>
                <a:ext uri="{FF2B5EF4-FFF2-40B4-BE49-F238E27FC236}">
                  <a16:creationId xmlns:a16="http://schemas.microsoft.com/office/drawing/2014/main" id="{1635A143-506E-1964-63A6-CC65FAE53A7E}"/>
                </a:ext>
              </a:extLst>
            </p:cNvPr>
            <p:cNvSpPr/>
            <p:nvPr/>
          </p:nvSpPr>
          <p:spPr>
            <a:xfrm>
              <a:off x="7916129" y="2255737"/>
              <a:ext cx="274200" cy="274199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800;p41">
              <a:extLst>
                <a:ext uri="{FF2B5EF4-FFF2-40B4-BE49-F238E27FC236}">
                  <a16:creationId xmlns:a16="http://schemas.microsoft.com/office/drawing/2014/main" id="{246E4EFF-9597-AF04-65FD-15C5A4C45817}"/>
                </a:ext>
              </a:extLst>
            </p:cNvPr>
            <p:cNvSpPr/>
            <p:nvPr/>
          </p:nvSpPr>
          <p:spPr>
            <a:xfrm>
              <a:off x="5449028" y="2529937"/>
              <a:ext cx="274200" cy="274199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801;p41">
              <a:extLst>
                <a:ext uri="{FF2B5EF4-FFF2-40B4-BE49-F238E27FC236}">
                  <a16:creationId xmlns:a16="http://schemas.microsoft.com/office/drawing/2014/main" id="{7F0220E8-2512-52A2-75D3-4822ADE1FA32}"/>
                </a:ext>
              </a:extLst>
            </p:cNvPr>
            <p:cNvSpPr/>
            <p:nvPr/>
          </p:nvSpPr>
          <p:spPr>
            <a:xfrm>
              <a:off x="5723229" y="2529938"/>
              <a:ext cx="274200" cy="274199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802;p41">
              <a:extLst>
                <a:ext uri="{FF2B5EF4-FFF2-40B4-BE49-F238E27FC236}">
                  <a16:creationId xmlns:a16="http://schemas.microsoft.com/office/drawing/2014/main" id="{812DADFA-0F86-47A7-A494-390A535379FC}"/>
                </a:ext>
              </a:extLst>
            </p:cNvPr>
            <p:cNvSpPr/>
            <p:nvPr/>
          </p:nvSpPr>
          <p:spPr>
            <a:xfrm>
              <a:off x="5997429" y="2529939"/>
              <a:ext cx="274200" cy="274199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803;p41">
              <a:extLst>
                <a:ext uri="{FF2B5EF4-FFF2-40B4-BE49-F238E27FC236}">
                  <a16:creationId xmlns:a16="http://schemas.microsoft.com/office/drawing/2014/main" id="{D7185484-4F6C-D49F-2FCF-5D0B30392E51}"/>
                </a:ext>
              </a:extLst>
            </p:cNvPr>
            <p:cNvSpPr/>
            <p:nvPr/>
          </p:nvSpPr>
          <p:spPr>
            <a:xfrm>
              <a:off x="6271629" y="2529940"/>
              <a:ext cx="274200" cy="274199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804;p41">
              <a:extLst>
                <a:ext uri="{FF2B5EF4-FFF2-40B4-BE49-F238E27FC236}">
                  <a16:creationId xmlns:a16="http://schemas.microsoft.com/office/drawing/2014/main" id="{DF477090-E96E-6095-BC29-181A8766AE08}"/>
                </a:ext>
              </a:extLst>
            </p:cNvPr>
            <p:cNvSpPr/>
            <p:nvPr/>
          </p:nvSpPr>
          <p:spPr>
            <a:xfrm>
              <a:off x="6545829" y="2529941"/>
              <a:ext cx="274200" cy="274199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805;p41">
              <a:extLst>
                <a:ext uri="{FF2B5EF4-FFF2-40B4-BE49-F238E27FC236}">
                  <a16:creationId xmlns:a16="http://schemas.microsoft.com/office/drawing/2014/main" id="{BAC6F8D3-242A-AFBA-A2DE-BC85A0BE618A}"/>
                </a:ext>
              </a:extLst>
            </p:cNvPr>
            <p:cNvSpPr/>
            <p:nvPr/>
          </p:nvSpPr>
          <p:spPr>
            <a:xfrm>
              <a:off x="6820029" y="2529942"/>
              <a:ext cx="274200" cy="274199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806;p41">
              <a:extLst>
                <a:ext uri="{FF2B5EF4-FFF2-40B4-BE49-F238E27FC236}">
                  <a16:creationId xmlns:a16="http://schemas.microsoft.com/office/drawing/2014/main" id="{1AD9E301-A6C5-D15A-F529-0B2199352685}"/>
                </a:ext>
              </a:extLst>
            </p:cNvPr>
            <p:cNvSpPr/>
            <p:nvPr/>
          </p:nvSpPr>
          <p:spPr>
            <a:xfrm>
              <a:off x="7094229" y="2529943"/>
              <a:ext cx="274200" cy="274199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807;p41">
              <a:extLst>
                <a:ext uri="{FF2B5EF4-FFF2-40B4-BE49-F238E27FC236}">
                  <a16:creationId xmlns:a16="http://schemas.microsoft.com/office/drawing/2014/main" id="{52540EF7-CFC4-E6FC-3243-566BA414062E}"/>
                </a:ext>
              </a:extLst>
            </p:cNvPr>
            <p:cNvSpPr/>
            <p:nvPr/>
          </p:nvSpPr>
          <p:spPr>
            <a:xfrm>
              <a:off x="7368430" y="2529944"/>
              <a:ext cx="274200" cy="274199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808;p41">
              <a:extLst>
                <a:ext uri="{FF2B5EF4-FFF2-40B4-BE49-F238E27FC236}">
                  <a16:creationId xmlns:a16="http://schemas.microsoft.com/office/drawing/2014/main" id="{DDBD5C89-7021-30CB-358F-066A87F5D24B}"/>
                </a:ext>
              </a:extLst>
            </p:cNvPr>
            <p:cNvSpPr/>
            <p:nvPr/>
          </p:nvSpPr>
          <p:spPr>
            <a:xfrm>
              <a:off x="7642630" y="2529945"/>
              <a:ext cx="274200" cy="274199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809;p41">
              <a:extLst>
                <a:ext uri="{FF2B5EF4-FFF2-40B4-BE49-F238E27FC236}">
                  <a16:creationId xmlns:a16="http://schemas.microsoft.com/office/drawing/2014/main" id="{118D4B3A-496B-4033-478C-4BE0D767AFF5}"/>
                </a:ext>
              </a:extLst>
            </p:cNvPr>
            <p:cNvSpPr/>
            <p:nvPr/>
          </p:nvSpPr>
          <p:spPr>
            <a:xfrm>
              <a:off x="7916830" y="2529946"/>
              <a:ext cx="274200" cy="274199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810;p41">
              <a:extLst>
                <a:ext uri="{FF2B5EF4-FFF2-40B4-BE49-F238E27FC236}">
                  <a16:creationId xmlns:a16="http://schemas.microsoft.com/office/drawing/2014/main" id="{4C2212DD-CF58-C6CE-E65A-BD6D0C1A11DF}"/>
                </a:ext>
              </a:extLst>
            </p:cNvPr>
            <p:cNvSpPr/>
            <p:nvPr/>
          </p:nvSpPr>
          <p:spPr>
            <a:xfrm>
              <a:off x="5449028" y="2804145"/>
              <a:ext cx="274200" cy="274199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811;p41">
              <a:extLst>
                <a:ext uri="{FF2B5EF4-FFF2-40B4-BE49-F238E27FC236}">
                  <a16:creationId xmlns:a16="http://schemas.microsoft.com/office/drawing/2014/main" id="{E467B746-9DAE-66E9-CC2D-88598548D3BD}"/>
                </a:ext>
              </a:extLst>
            </p:cNvPr>
            <p:cNvSpPr/>
            <p:nvPr/>
          </p:nvSpPr>
          <p:spPr>
            <a:xfrm>
              <a:off x="5723229" y="2804145"/>
              <a:ext cx="274200" cy="274199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812;p41">
              <a:extLst>
                <a:ext uri="{FF2B5EF4-FFF2-40B4-BE49-F238E27FC236}">
                  <a16:creationId xmlns:a16="http://schemas.microsoft.com/office/drawing/2014/main" id="{2B80E3E2-3F6A-1888-7FFD-7F3AB2369595}"/>
                </a:ext>
              </a:extLst>
            </p:cNvPr>
            <p:cNvSpPr/>
            <p:nvPr/>
          </p:nvSpPr>
          <p:spPr>
            <a:xfrm>
              <a:off x="5997429" y="2804145"/>
              <a:ext cx="274200" cy="274199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813;p41">
              <a:extLst>
                <a:ext uri="{FF2B5EF4-FFF2-40B4-BE49-F238E27FC236}">
                  <a16:creationId xmlns:a16="http://schemas.microsoft.com/office/drawing/2014/main" id="{CC202C2C-D61A-C522-1F4E-4D1448241587}"/>
                </a:ext>
              </a:extLst>
            </p:cNvPr>
            <p:cNvSpPr/>
            <p:nvPr/>
          </p:nvSpPr>
          <p:spPr>
            <a:xfrm>
              <a:off x="6271629" y="2804145"/>
              <a:ext cx="274200" cy="274199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814;p41">
              <a:extLst>
                <a:ext uri="{FF2B5EF4-FFF2-40B4-BE49-F238E27FC236}">
                  <a16:creationId xmlns:a16="http://schemas.microsoft.com/office/drawing/2014/main" id="{D7FFF8ED-8137-768E-1793-4F45A3F5D873}"/>
                </a:ext>
              </a:extLst>
            </p:cNvPr>
            <p:cNvSpPr/>
            <p:nvPr/>
          </p:nvSpPr>
          <p:spPr>
            <a:xfrm>
              <a:off x="6545829" y="2804145"/>
              <a:ext cx="274200" cy="274199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815;p41">
              <a:extLst>
                <a:ext uri="{FF2B5EF4-FFF2-40B4-BE49-F238E27FC236}">
                  <a16:creationId xmlns:a16="http://schemas.microsoft.com/office/drawing/2014/main" id="{3FC593B9-BEA5-0E3E-DA41-E1B7A2DED3A1}"/>
                </a:ext>
              </a:extLst>
            </p:cNvPr>
            <p:cNvSpPr/>
            <p:nvPr/>
          </p:nvSpPr>
          <p:spPr>
            <a:xfrm>
              <a:off x="6820029" y="2804145"/>
              <a:ext cx="274200" cy="274199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816;p41">
              <a:extLst>
                <a:ext uri="{FF2B5EF4-FFF2-40B4-BE49-F238E27FC236}">
                  <a16:creationId xmlns:a16="http://schemas.microsoft.com/office/drawing/2014/main" id="{43EA340F-497B-966E-87A8-3C5AB543FDF5}"/>
                </a:ext>
              </a:extLst>
            </p:cNvPr>
            <p:cNvSpPr/>
            <p:nvPr/>
          </p:nvSpPr>
          <p:spPr>
            <a:xfrm>
              <a:off x="7094229" y="2804145"/>
              <a:ext cx="274200" cy="274199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817;p41">
              <a:extLst>
                <a:ext uri="{FF2B5EF4-FFF2-40B4-BE49-F238E27FC236}">
                  <a16:creationId xmlns:a16="http://schemas.microsoft.com/office/drawing/2014/main" id="{A75C2B84-1E42-2924-608D-CDCD31A8F897}"/>
                </a:ext>
              </a:extLst>
            </p:cNvPr>
            <p:cNvSpPr/>
            <p:nvPr/>
          </p:nvSpPr>
          <p:spPr>
            <a:xfrm>
              <a:off x="7368430" y="2804145"/>
              <a:ext cx="274200" cy="274199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818;p41">
              <a:extLst>
                <a:ext uri="{FF2B5EF4-FFF2-40B4-BE49-F238E27FC236}">
                  <a16:creationId xmlns:a16="http://schemas.microsoft.com/office/drawing/2014/main" id="{FBA647AA-FFC1-9651-0139-88497F44BD3E}"/>
                </a:ext>
              </a:extLst>
            </p:cNvPr>
            <p:cNvSpPr/>
            <p:nvPr/>
          </p:nvSpPr>
          <p:spPr>
            <a:xfrm>
              <a:off x="7642630" y="2804145"/>
              <a:ext cx="274200" cy="274199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819;p41">
              <a:extLst>
                <a:ext uri="{FF2B5EF4-FFF2-40B4-BE49-F238E27FC236}">
                  <a16:creationId xmlns:a16="http://schemas.microsoft.com/office/drawing/2014/main" id="{FF5D2C8A-24B1-EAEE-DF7B-FE57AAD7FEE2}"/>
                </a:ext>
              </a:extLst>
            </p:cNvPr>
            <p:cNvSpPr/>
            <p:nvPr/>
          </p:nvSpPr>
          <p:spPr>
            <a:xfrm>
              <a:off x="7916829" y="2804145"/>
              <a:ext cx="274200" cy="274199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820;p41">
              <a:extLst>
                <a:ext uri="{FF2B5EF4-FFF2-40B4-BE49-F238E27FC236}">
                  <a16:creationId xmlns:a16="http://schemas.microsoft.com/office/drawing/2014/main" id="{B5C32E77-6EDC-D37E-C310-FA91EFA2823E}"/>
                </a:ext>
              </a:extLst>
            </p:cNvPr>
            <p:cNvSpPr/>
            <p:nvPr/>
          </p:nvSpPr>
          <p:spPr>
            <a:xfrm>
              <a:off x="5449027" y="3078344"/>
              <a:ext cx="274200" cy="274199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821;p41">
              <a:extLst>
                <a:ext uri="{FF2B5EF4-FFF2-40B4-BE49-F238E27FC236}">
                  <a16:creationId xmlns:a16="http://schemas.microsoft.com/office/drawing/2014/main" id="{B7D99ECD-95E4-2DA7-7C5F-B26B881F5377}"/>
                </a:ext>
              </a:extLst>
            </p:cNvPr>
            <p:cNvSpPr/>
            <p:nvPr/>
          </p:nvSpPr>
          <p:spPr>
            <a:xfrm>
              <a:off x="5723227" y="3078344"/>
              <a:ext cx="274200" cy="274199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822;p41">
              <a:extLst>
                <a:ext uri="{FF2B5EF4-FFF2-40B4-BE49-F238E27FC236}">
                  <a16:creationId xmlns:a16="http://schemas.microsoft.com/office/drawing/2014/main" id="{2C0CFACF-066D-142D-450F-5EF029ACA2F8}"/>
                </a:ext>
              </a:extLst>
            </p:cNvPr>
            <p:cNvSpPr/>
            <p:nvPr/>
          </p:nvSpPr>
          <p:spPr>
            <a:xfrm>
              <a:off x="5997426" y="3078344"/>
              <a:ext cx="274200" cy="274199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823;p41">
              <a:extLst>
                <a:ext uri="{FF2B5EF4-FFF2-40B4-BE49-F238E27FC236}">
                  <a16:creationId xmlns:a16="http://schemas.microsoft.com/office/drawing/2014/main" id="{3BE29EE8-3E97-DD1F-3E27-F1EEE2EA93DF}"/>
                </a:ext>
              </a:extLst>
            </p:cNvPr>
            <p:cNvSpPr/>
            <p:nvPr/>
          </p:nvSpPr>
          <p:spPr>
            <a:xfrm>
              <a:off x="6271625" y="3078344"/>
              <a:ext cx="274200" cy="274199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824;p41">
              <a:extLst>
                <a:ext uri="{FF2B5EF4-FFF2-40B4-BE49-F238E27FC236}">
                  <a16:creationId xmlns:a16="http://schemas.microsoft.com/office/drawing/2014/main" id="{388FA93A-10F0-027D-2EB0-7EEDB200A4CA}"/>
                </a:ext>
              </a:extLst>
            </p:cNvPr>
            <p:cNvSpPr/>
            <p:nvPr/>
          </p:nvSpPr>
          <p:spPr>
            <a:xfrm>
              <a:off x="6545825" y="3078344"/>
              <a:ext cx="274200" cy="274199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25;p41">
              <a:extLst>
                <a:ext uri="{FF2B5EF4-FFF2-40B4-BE49-F238E27FC236}">
                  <a16:creationId xmlns:a16="http://schemas.microsoft.com/office/drawing/2014/main" id="{2AE7B31B-62EA-0CF5-DA90-2492AB9FFB8C}"/>
                </a:ext>
              </a:extLst>
            </p:cNvPr>
            <p:cNvSpPr/>
            <p:nvPr/>
          </p:nvSpPr>
          <p:spPr>
            <a:xfrm>
              <a:off x="6820026" y="3078342"/>
              <a:ext cx="274200" cy="274199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26;p41">
              <a:extLst>
                <a:ext uri="{FF2B5EF4-FFF2-40B4-BE49-F238E27FC236}">
                  <a16:creationId xmlns:a16="http://schemas.microsoft.com/office/drawing/2014/main" id="{1D909670-94FF-9983-0AE4-CEA3DC8D0A7E}"/>
                </a:ext>
              </a:extLst>
            </p:cNvPr>
            <p:cNvSpPr/>
            <p:nvPr/>
          </p:nvSpPr>
          <p:spPr>
            <a:xfrm>
              <a:off x="7094228" y="3078347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7;p41">
              <a:extLst>
                <a:ext uri="{FF2B5EF4-FFF2-40B4-BE49-F238E27FC236}">
                  <a16:creationId xmlns:a16="http://schemas.microsoft.com/office/drawing/2014/main" id="{ED2B2588-F885-FA38-8FDE-90754A3A1512}"/>
                </a:ext>
              </a:extLst>
            </p:cNvPr>
            <p:cNvSpPr/>
            <p:nvPr/>
          </p:nvSpPr>
          <p:spPr>
            <a:xfrm>
              <a:off x="7368430" y="3078349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28;p41">
              <a:extLst>
                <a:ext uri="{FF2B5EF4-FFF2-40B4-BE49-F238E27FC236}">
                  <a16:creationId xmlns:a16="http://schemas.microsoft.com/office/drawing/2014/main" id="{DAE21F24-F948-DA9E-BDDF-154CD156794A}"/>
                </a:ext>
              </a:extLst>
            </p:cNvPr>
            <p:cNvSpPr/>
            <p:nvPr/>
          </p:nvSpPr>
          <p:spPr>
            <a:xfrm>
              <a:off x="7642631" y="3078351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29;p41">
              <a:extLst>
                <a:ext uri="{FF2B5EF4-FFF2-40B4-BE49-F238E27FC236}">
                  <a16:creationId xmlns:a16="http://schemas.microsoft.com/office/drawing/2014/main" id="{C07A9B3B-2827-CC47-A365-3221559901C4}"/>
                </a:ext>
              </a:extLst>
            </p:cNvPr>
            <p:cNvSpPr/>
            <p:nvPr/>
          </p:nvSpPr>
          <p:spPr>
            <a:xfrm>
              <a:off x="7916825" y="30783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1" name="椭圆 290">
            <a:extLst>
              <a:ext uri="{FF2B5EF4-FFF2-40B4-BE49-F238E27FC236}">
                <a16:creationId xmlns:a16="http://schemas.microsoft.com/office/drawing/2014/main" id="{4CBC6402-E508-97C8-1B8F-0D3730C968E6}"/>
              </a:ext>
            </a:extLst>
          </p:cNvPr>
          <p:cNvSpPr/>
          <p:nvPr/>
        </p:nvSpPr>
        <p:spPr>
          <a:xfrm>
            <a:off x="9039478" y="6039636"/>
            <a:ext cx="70260" cy="70260"/>
          </a:xfrm>
          <a:prstGeom prst="ellipse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94" name="直线连接符 293">
            <a:extLst>
              <a:ext uri="{FF2B5EF4-FFF2-40B4-BE49-F238E27FC236}">
                <a16:creationId xmlns:a16="http://schemas.microsoft.com/office/drawing/2014/main" id="{EAC99820-8280-BFF5-9BBD-520C05D444AE}"/>
              </a:ext>
            </a:extLst>
          </p:cNvPr>
          <p:cNvCxnSpPr>
            <a:cxnSpLocks/>
          </p:cNvCxnSpPr>
          <p:nvPr/>
        </p:nvCxnSpPr>
        <p:spPr>
          <a:xfrm>
            <a:off x="7589787" y="2889277"/>
            <a:ext cx="443088" cy="1005003"/>
          </a:xfrm>
          <a:prstGeom prst="line">
            <a:avLst/>
          </a:prstGeom>
          <a:ln w="12700"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5" name="右大括号 294">
            <a:extLst>
              <a:ext uri="{FF2B5EF4-FFF2-40B4-BE49-F238E27FC236}">
                <a16:creationId xmlns:a16="http://schemas.microsoft.com/office/drawing/2014/main" id="{72BD84DA-06E6-EB21-008B-BCCBE8249ED6}"/>
              </a:ext>
            </a:extLst>
          </p:cNvPr>
          <p:cNvSpPr/>
          <p:nvPr/>
        </p:nvSpPr>
        <p:spPr>
          <a:xfrm rot="16200000">
            <a:off x="7615302" y="2116736"/>
            <a:ext cx="97683" cy="521415"/>
          </a:xfrm>
          <a:prstGeom prst="rightBrace">
            <a:avLst>
              <a:gd name="adj1" fmla="val 60001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96" name="右大括号 295">
            <a:extLst>
              <a:ext uri="{FF2B5EF4-FFF2-40B4-BE49-F238E27FC236}">
                <a16:creationId xmlns:a16="http://schemas.microsoft.com/office/drawing/2014/main" id="{686BC1ED-35AC-4F35-4FE8-88E6C1D2316C}"/>
              </a:ext>
            </a:extLst>
          </p:cNvPr>
          <p:cNvSpPr/>
          <p:nvPr/>
        </p:nvSpPr>
        <p:spPr>
          <a:xfrm rot="10800000">
            <a:off x="7294674" y="2427881"/>
            <a:ext cx="90982" cy="523220"/>
          </a:xfrm>
          <a:prstGeom prst="rightBrace">
            <a:avLst>
              <a:gd name="adj1" fmla="val 60001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97" name="文本框 296">
            <a:extLst>
              <a:ext uri="{FF2B5EF4-FFF2-40B4-BE49-F238E27FC236}">
                <a16:creationId xmlns:a16="http://schemas.microsoft.com/office/drawing/2014/main" id="{2C2815C8-BDAD-A331-67ED-526F4106F234}"/>
              </a:ext>
            </a:extLst>
          </p:cNvPr>
          <p:cNvSpPr txBox="1"/>
          <p:nvPr/>
        </p:nvSpPr>
        <p:spPr>
          <a:xfrm>
            <a:off x="7397848" y="2034540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1m</a:t>
            </a:r>
            <a:endParaRPr kumimoji="1" lang="zh-CN" altLang="en-US" dirty="0"/>
          </a:p>
        </p:txBody>
      </p:sp>
      <p:sp>
        <p:nvSpPr>
          <p:cNvPr id="298" name="文本框 297">
            <a:extLst>
              <a:ext uri="{FF2B5EF4-FFF2-40B4-BE49-F238E27FC236}">
                <a16:creationId xmlns:a16="http://schemas.microsoft.com/office/drawing/2014/main" id="{8DC42E82-A222-8772-FEF3-1C18961F770A}"/>
              </a:ext>
            </a:extLst>
          </p:cNvPr>
          <p:cNvSpPr txBox="1"/>
          <p:nvPr/>
        </p:nvSpPr>
        <p:spPr>
          <a:xfrm>
            <a:off x="6903796" y="2453503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1m</a:t>
            </a:r>
            <a:endParaRPr kumimoji="1" lang="zh-CN" altLang="en-US" dirty="0"/>
          </a:p>
        </p:txBody>
      </p:sp>
      <p:sp>
        <p:nvSpPr>
          <p:cNvPr id="299" name="椭圆 298">
            <a:extLst>
              <a:ext uri="{FF2B5EF4-FFF2-40B4-BE49-F238E27FC236}">
                <a16:creationId xmlns:a16="http://schemas.microsoft.com/office/drawing/2014/main" id="{B0FCC005-E81B-F8F6-7A9D-4EA4B6047CD4}"/>
              </a:ext>
            </a:extLst>
          </p:cNvPr>
          <p:cNvSpPr/>
          <p:nvPr/>
        </p:nvSpPr>
        <p:spPr>
          <a:xfrm>
            <a:off x="8633869" y="5345265"/>
            <a:ext cx="163306" cy="169151"/>
          </a:xfrm>
          <a:prstGeom prst="ellipse">
            <a:avLst/>
          </a:prstGeom>
          <a:solidFill>
            <a:schemeClr val="accent6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0" name="椭圆 299">
            <a:extLst>
              <a:ext uri="{FF2B5EF4-FFF2-40B4-BE49-F238E27FC236}">
                <a16:creationId xmlns:a16="http://schemas.microsoft.com/office/drawing/2014/main" id="{1A1BCD92-14E1-C778-F4C7-637F56544BE2}"/>
              </a:ext>
            </a:extLst>
          </p:cNvPr>
          <p:cNvSpPr/>
          <p:nvPr/>
        </p:nvSpPr>
        <p:spPr>
          <a:xfrm>
            <a:off x="9250530" y="5117708"/>
            <a:ext cx="144545" cy="113032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1" name="椭圆 300">
            <a:extLst>
              <a:ext uri="{FF2B5EF4-FFF2-40B4-BE49-F238E27FC236}">
                <a16:creationId xmlns:a16="http://schemas.microsoft.com/office/drawing/2014/main" id="{CBD46F0B-4A05-21F8-3CF4-521A3D52D51D}"/>
              </a:ext>
            </a:extLst>
          </p:cNvPr>
          <p:cNvSpPr/>
          <p:nvPr/>
        </p:nvSpPr>
        <p:spPr>
          <a:xfrm>
            <a:off x="8032875" y="3883205"/>
            <a:ext cx="309907" cy="126435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2">
                <a:lumMod val="10000"/>
                <a:lumOff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2" name="Google Shape;2730;p41">
            <a:extLst>
              <a:ext uri="{FF2B5EF4-FFF2-40B4-BE49-F238E27FC236}">
                <a16:creationId xmlns:a16="http://schemas.microsoft.com/office/drawing/2014/main" id="{63DBCBCB-D03D-7D35-92BF-932ED3CD023D}"/>
              </a:ext>
            </a:extLst>
          </p:cNvPr>
          <p:cNvSpPr/>
          <p:nvPr/>
        </p:nvSpPr>
        <p:spPr>
          <a:xfrm>
            <a:off x="7385656" y="2426286"/>
            <a:ext cx="539194" cy="529245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椭圆 302">
            <a:extLst>
              <a:ext uri="{FF2B5EF4-FFF2-40B4-BE49-F238E27FC236}">
                <a16:creationId xmlns:a16="http://schemas.microsoft.com/office/drawing/2014/main" id="{7F18DF17-42B6-17B9-0704-59964667EA63}"/>
              </a:ext>
            </a:extLst>
          </p:cNvPr>
          <p:cNvSpPr/>
          <p:nvPr/>
        </p:nvSpPr>
        <p:spPr>
          <a:xfrm>
            <a:off x="7642584" y="2570576"/>
            <a:ext cx="567212" cy="330342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2">
                <a:lumMod val="10000"/>
                <a:lumOff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4" name="Google Shape;2730;p41">
            <a:extLst>
              <a:ext uri="{FF2B5EF4-FFF2-40B4-BE49-F238E27FC236}">
                <a16:creationId xmlns:a16="http://schemas.microsoft.com/office/drawing/2014/main" id="{7568F83B-6484-5DC1-FAC5-2F131C043B84}"/>
              </a:ext>
            </a:extLst>
          </p:cNvPr>
          <p:cNvSpPr/>
          <p:nvPr/>
        </p:nvSpPr>
        <p:spPr>
          <a:xfrm>
            <a:off x="7932628" y="2431493"/>
            <a:ext cx="539194" cy="529245"/>
          </a:xfrm>
          <a:prstGeom prst="rect">
            <a:avLst/>
          </a:prstGeom>
          <a:solidFill>
            <a:schemeClr val="bg1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07" name="肘形连接符 306">
            <a:extLst>
              <a:ext uri="{FF2B5EF4-FFF2-40B4-BE49-F238E27FC236}">
                <a16:creationId xmlns:a16="http://schemas.microsoft.com/office/drawing/2014/main" id="{6EE2EFEC-DD3F-9680-5785-81E5F65FEE7E}"/>
              </a:ext>
            </a:extLst>
          </p:cNvPr>
          <p:cNvCxnSpPr>
            <a:cxnSpLocks/>
            <a:stCxn id="43" idx="3"/>
            <a:endCxn id="48" idx="1"/>
          </p:cNvCxnSpPr>
          <p:nvPr/>
        </p:nvCxnSpPr>
        <p:spPr>
          <a:xfrm flipV="1">
            <a:off x="6467744" y="1026104"/>
            <a:ext cx="1264164" cy="2250554"/>
          </a:xfrm>
          <a:prstGeom prst="bentConnector3">
            <a:avLst>
              <a:gd name="adj1" fmla="val 32500"/>
            </a:avLst>
          </a:prstGeom>
          <a:ln w="571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8" name="肘形连接符 307">
            <a:extLst>
              <a:ext uri="{FF2B5EF4-FFF2-40B4-BE49-F238E27FC236}">
                <a16:creationId xmlns:a16="http://schemas.microsoft.com/office/drawing/2014/main" id="{D88CEC8A-92A9-FE49-F0EB-43DF2B81F35E}"/>
              </a:ext>
            </a:extLst>
          </p:cNvPr>
          <p:cNvCxnSpPr>
            <a:cxnSpLocks/>
            <a:stCxn id="43" idx="3"/>
            <a:endCxn id="231" idx="1"/>
          </p:cNvCxnSpPr>
          <p:nvPr/>
        </p:nvCxnSpPr>
        <p:spPr>
          <a:xfrm>
            <a:off x="6467744" y="3276658"/>
            <a:ext cx="1448720" cy="1771274"/>
          </a:xfrm>
          <a:prstGeom prst="bentConnector3">
            <a:avLst>
              <a:gd name="adj1" fmla="val 29639"/>
            </a:avLst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9" name="文本框 308">
            <a:extLst>
              <a:ext uri="{FF2B5EF4-FFF2-40B4-BE49-F238E27FC236}">
                <a16:creationId xmlns:a16="http://schemas.microsoft.com/office/drawing/2014/main" id="{2B1B9D30-E8C0-A0E8-5635-A73E562514FE}"/>
              </a:ext>
            </a:extLst>
          </p:cNvPr>
          <p:cNvSpPr txBox="1"/>
          <p:nvPr/>
        </p:nvSpPr>
        <p:spPr>
          <a:xfrm>
            <a:off x="6202321" y="1434172"/>
            <a:ext cx="156966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安全无关信息</a:t>
            </a:r>
          </a:p>
        </p:txBody>
      </p:sp>
      <p:sp>
        <p:nvSpPr>
          <p:cNvPr id="310" name="文本框 309">
            <a:extLst>
              <a:ext uri="{FF2B5EF4-FFF2-40B4-BE49-F238E27FC236}">
                <a16:creationId xmlns:a16="http://schemas.microsoft.com/office/drawing/2014/main" id="{990D3EA5-D0BE-8ECA-2094-6EE168DD540E}"/>
              </a:ext>
            </a:extLst>
          </p:cNvPr>
          <p:cNvSpPr txBox="1"/>
          <p:nvPr/>
        </p:nvSpPr>
        <p:spPr>
          <a:xfrm>
            <a:off x="6114665" y="4168019"/>
            <a:ext cx="156966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安全相关信息</a:t>
            </a:r>
          </a:p>
        </p:txBody>
      </p:sp>
      <p:cxnSp>
        <p:nvCxnSpPr>
          <p:cNvPr id="311" name="肘形连接符 310">
            <a:extLst>
              <a:ext uri="{FF2B5EF4-FFF2-40B4-BE49-F238E27FC236}">
                <a16:creationId xmlns:a16="http://schemas.microsoft.com/office/drawing/2014/main" id="{5FFB7ABF-F3FA-299A-B738-2FE8CFBA2CFC}"/>
              </a:ext>
            </a:extLst>
          </p:cNvPr>
          <p:cNvCxnSpPr>
            <a:cxnSpLocks/>
            <a:stCxn id="244" idx="3"/>
            <a:endCxn id="48" idx="3"/>
          </p:cNvCxnSpPr>
          <p:nvPr/>
        </p:nvCxnSpPr>
        <p:spPr>
          <a:xfrm flipV="1">
            <a:off x="10244675" y="1026104"/>
            <a:ext cx="317277" cy="4021827"/>
          </a:xfrm>
          <a:prstGeom prst="bentConnector3">
            <a:avLst>
              <a:gd name="adj1" fmla="val 399824"/>
            </a:avLst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2" name="圆角矩形 311">
            <a:extLst>
              <a:ext uri="{FF2B5EF4-FFF2-40B4-BE49-F238E27FC236}">
                <a16:creationId xmlns:a16="http://schemas.microsoft.com/office/drawing/2014/main" id="{8C3AFE3D-BA13-A65A-11D7-3684F4B42BEA}"/>
              </a:ext>
            </a:extLst>
          </p:cNvPr>
          <p:cNvSpPr/>
          <p:nvPr/>
        </p:nvSpPr>
        <p:spPr>
          <a:xfrm>
            <a:off x="3703623" y="3060409"/>
            <a:ext cx="1067367" cy="44723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Encoder</a:t>
            </a:r>
            <a:endParaRPr kumimoji="1" lang="zh-CN" altLang="en-US" dirty="0"/>
          </a:p>
        </p:txBody>
      </p:sp>
      <p:sp>
        <p:nvSpPr>
          <p:cNvPr id="313" name="圆角矩形 312">
            <a:extLst>
              <a:ext uri="{FF2B5EF4-FFF2-40B4-BE49-F238E27FC236}">
                <a16:creationId xmlns:a16="http://schemas.microsoft.com/office/drawing/2014/main" id="{AEF0BDC4-6FF7-6D93-22B5-89ACCACC3779}"/>
              </a:ext>
            </a:extLst>
          </p:cNvPr>
          <p:cNvSpPr/>
          <p:nvPr/>
        </p:nvSpPr>
        <p:spPr>
          <a:xfrm>
            <a:off x="6519157" y="3060409"/>
            <a:ext cx="1021911" cy="44723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Decoder</a:t>
            </a:r>
            <a:endParaRPr kumimoji="1" lang="zh-CN" altLang="en-US" dirty="0"/>
          </a:p>
        </p:txBody>
      </p:sp>
      <p:sp>
        <p:nvSpPr>
          <p:cNvPr id="314" name="圆角矩形 313">
            <a:extLst>
              <a:ext uri="{FF2B5EF4-FFF2-40B4-BE49-F238E27FC236}">
                <a16:creationId xmlns:a16="http://schemas.microsoft.com/office/drawing/2014/main" id="{AA9BB27A-172E-799F-6F49-838F1BAC22AB}"/>
              </a:ext>
            </a:extLst>
          </p:cNvPr>
          <p:cNvSpPr/>
          <p:nvPr/>
        </p:nvSpPr>
        <p:spPr>
          <a:xfrm>
            <a:off x="11188309" y="2668989"/>
            <a:ext cx="566382" cy="1174192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dirty="0"/>
              <a:t>安全控制</a:t>
            </a:r>
          </a:p>
        </p:txBody>
      </p:sp>
      <p:sp>
        <p:nvSpPr>
          <p:cNvPr id="316" name="圆角矩形 315">
            <a:extLst>
              <a:ext uri="{FF2B5EF4-FFF2-40B4-BE49-F238E27FC236}">
                <a16:creationId xmlns:a16="http://schemas.microsoft.com/office/drawing/2014/main" id="{9CC9261D-1348-25CE-3001-48BB2B5D4C05}"/>
              </a:ext>
            </a:extLst>
          </p:cNvPr>
          <p:cNvSpPr/>
          <p:nvPr/>
        </p:nvSpPr>
        <p:spPr>
          <a:xfrm>
            <a:off x="54988" y="686237"/>
            <a:ext cx="535817" cy="4517265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ysClr val="windowText" lastClr="000000"/>
                </a:solidFill>
              </a:rPr>
              <a:t>代理在环境中交互获取数据</a:t>
            </a:r>
          </a:p>
        </p:txBody>
      </p:sp>
      <p:cxnSp>
        <p:nvCxnSpPr>
          <p:cNvPr id="317" name="直线箭头连接符 316">
            <a:extLst>
              <a:ext uri="{FF2B5EF4-FFF2-40B4-BE49-F238E27FC236}">
                <a16:creationId xmlns:a16="http://schemas.microsoft.com/office/drawing/2014/main" id="{57B969ED-06F2-3A9D-8F1E-5478F51EA8BA}"/>
              </a:ext>
            </a:extLst>
          </p:cNvPr>
          <p:cNvCxnSpPr>
            <a:cxnSpLocks/>
          </p:cNvCxnSpPr>
          <p:nvPr/>
        </p:nvCxnSpPr>
        <p:spPr>
          <a:xfrm>
            <a:off x="635049" y="1803504"/>
            <a:ext cx="367840" cy="0"/>
          </a:xfrm>
          <a:prstGeom prst="straightConnector1">
            <a:avLst/>
          </a:prstGeom>
          <a:ln w="76200">
            <a:solidFill>
              <a:srgbClr val="FF4B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8" name="直线箭头连接符 317">
            <a:extLst>
              <a:ext uri="{FF2B5EF4-FFF2-40B4-BE49-F238E27FC236}">
                <a16:creationId xmlns:a16="http://schemas.microsoft.com/office/drawing/2014/main" id="{F78606CC-B967-E1A2-3403-5F710E259901}"/>
              </a:ext>
            </a:extLst>
          </p:cNvPr>
          <p:cNvCxnSpPr>
            <a:cxnSpLocks/>
          </p:cNvCxnSpPr>
          <p:nvPr/>
        </p:nvCxnSpPr>
        <p:spPr>
          <a:xfrm>
            <a:off x="635049" y="4286149"/>
            <a:ext cx="367840" cy="0"/>
          </a:xfrm>
          <a:prstGeom prst="straightConnector1">
            <a:avLst/>
          </a:prstGeom>
          <a:ln w="76200">
            <a:solidFill>
              <a:srgbClr val="FF4B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3" name="矩形 322">
            <a:extLst>
              <a:ext uri="{FF2B5EF4-FFF2-40B4-BE49-F238E27FC236}">
                <a16:creationId xmlns:a16="http://schemas.microsoft.com/office/drawing/2014/main" id="{974E008A-72C7-C878-79CE-4140202D3D37}"/>
              </a:ext>
            </a:extLst>
          </p:cNvPr>
          <p:cNvSpPr/>
          <p:nvPr/>
        </p:nvSpPr>
        <p:spPr>
          <a:xfrm>
            <a:off x="10984588" y="2604382"/>
            <a:ext cx="961605" cy="1405258"/>
          </a:xfrm>
          <a:custGeom>
            <a:avLst/>
            <a:gdLst>
              <a:gd name="connsiteX0" fmla="*/ 0 w 961605"/>
              <a:gd name="connsiteY0" fmla="*/ 0 h 1405258"/>
              <a:gd name="connsiteX1" fmla="*/ 471186 w 961605"/>
              <a:gd name="connsiteY1" fmla="*/ 0 h 1405258"/>
              <a:gd name="connsiteX2" fmla="*/ 961605 w 961605"/>
              <a:gd name="connsiteY2" fmla="*/ 0 h 1405258"/>
              <a:gd name="connsiteX3" fmla="*/ 961605 w 961605"/>
              <a:gd name="connsiteY3" fmla="*/ 496524 h 1405258"/>
              <a:gd name="connsiteX4" fmla="*/ 961605 w 961605"/>
              <a:gd name="connsiteY4" fmla="*/ 964944 h 1405258"/>
              <a:gd name="connsiteX5" fmla="*/ 961605 w 961605"/>
              <a:gd name="connsiteY5" fmla="*/ 1405258 h 1405258"/>
              <a:gd name="connsiteX6" fmla="*/ 500035 w 961605"/>
              <a:gd name="connsiteY6" fmla="*/ 1405258 h 1405258"/>
              <a:gd name="connsiteX7" fmla="*/ 0 w 961605"/>
              <a:gd name="connsiteY7" fmla="*/ 1405258 h 1405258"/>
              <a:gd name="connsiteX8" fmla="*/ 0 w 961605"/>
              <a:gd name="connsiteY8" fmla="*/ 908734 h 1405258"/>
              <a:gd name="connsiteX9" fmla="*/ 0 w 961605"/>
              <a:gd name="connsiteY9" fmla="*/ 412209 h 1405258"/>
              <a:gd name="connsiteX10" fmla="*/ 0 w 961605"/>
              <a:gd name="connsiteY10" fmla="*/ 0 h 1405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61605" h="1405258" extrusionOk="0">
                <a:moveTo>
                  <a:pt x="0" y="0"/>
                </a:moveTo>
                <a:cubicBezTo>
                  <a:pt x="227765" y="-18752"/>
                  <a:pt x="328959" y="-15694"/>
                  <a:pt x="471186" y="0"/>
                </a:cubicBezTo>
                <a:cubicBezTo>
                  <a:pt x="613413" y="15694"/>
                  <a:pt x="838580" y="13702"/>
                  <a:pt x="961605" y="0"/>
                </a:cubicBezTo>
                <a:cubicBezTo>
                  <a:pt x="959208" y="120242"/>
                  <a:pt x="952924" y="316553"/>
                  <a:pt x="961605" y="496524"/>
                </a:cubicBezTo>
                <a:cubicBezTo>
                  <a:pt x="970286" y="676495"/>
                  <a:pt x="950474" y="843891"/>
                  <a:pt x="961605" y="964944"/>
                </a:cubicBezTo>
                <a:cubicBezTo>
                  <a:pt x="972736" y="1085997"/>
                  <a:pt x="952562" y="1283313"/>
                  <a:pt x="961605" y="1405258"/>
                </a:cubicBezTo>
                <a:cubicBezTo>
                  <a:pt x="846036" y="1417643"/>
                  <a:pt x="682473" y="1422873"/>
                  <a:pt x="500035" y="1405258"/>
                </a:cubicBezTo>
                <a:cubicBezTo>
                  <a:pt x="317597" y="1387644"/>
                  <a:pt x="174639" y="1419559"/>
                  <a:pt x="0" y="1405258"/>
                </a:cubicBezTo>
                <a:cubicBezTo>
                  <a:pt x="-23020" y="1279712"/>
                  <a:pt x="11226" y="1008327"/>
                  <a:pt x="0" y="908734"/>
                </a:cubicBezTo>
                <a:cubicBezTo>
                  <a:pt x="-11226" y="809141"/>
                  <a:pt x="2520" y="635126"/>
                  <a:pt x="0" y="412209"/>
                </a:cubicBezTo>
                <a:cubicBezTo>
                  <a:pt x="-2520" y="189293"/>
                  <a:pt x="5757" y="183016"/>
                  <a:pt x="0" y="0"/>
                </a:cubicBezTo>
                <a:close/>
              </a:path>
            </a:pathLst>
          </a:custGeom>
          <a:noFill/>
          <a:ln w="76200">
            <a:solidFill>
              <a:schemeClr val="accent6">
                <a:lumMod val="60000"/>
                <a:lumOff val="40000"/>
              </a:schemeClr>
            </a:solidFill>
            <a:prstDash val="dashDot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5" name="七角星 324">
            <a:extLst>
              <a:ext uri="{FF2B5EF4-FFF2-40B4-BE49-F238E27FC236}">
                <a16:creationId xmlns:a16="http://schemas.microsoft.com/office/drawing/2014/main" id="{DD18680F-B057-A89E-B1D5-6BB44B3EDDD5}"/>
              </a:ext>
            </a:extLst>
          </p:cNvPr>
          <p:cNvSpPr/>
          <p:nvPr/>
        </p:nvSpPr>
        <p:spPr>
          <a:xfrm>
            <a:off x="10276278" y="1941786"/>
            <a:ext cx="766916" cy="684039"/>
          </a:xfrm>
          <a:prstGeom prst="star7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b="1" dirty="0">
                <a:solidFill>
                  <a:schemeClr val="accent6"/>
                </a:solidFill>
              </a:rPr>
              <a:t>1</a:t>
            </a:r>
            <a:endParaRPr kumimoji="1" lang="zh-CN" altLang="en-US" sz="2800" b="1" dirty="0">
              <a:solidFill>
                <a:schemeClr val="accent6"/>
              </a:solidFill>
            </a:endParaRPr>
          </a:p>
        </p:txBody>
      </p:sp>
      <p:sp>
        <p:nvSpPr>
          <p:cNvPr id="333" name="文本框 332">
            <a:extLst>
              <a:ext uri="{FF2B5EF4-FFF2-40B4-BE49-F238E27FC236}">
                <a16:creationId xmlns:a16="http://schemas.microsoft.com/office/drawing/2014/main" id="{E634D7AE-6DDF-DCF4-7719-03A7A45C7F4E}"/>
              </a:ext>
            </a:extLst>
          </p:cNvPr>
          <p:cNvSpPr txBox="1"/>
          <p:nvPr/>
        </p:nvSpPr>
        <p:spPr>
          <a:xfrm>
            <a:off x="8240271" y="6109896"/>
            <a:ext cx="181331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dirty="0"/>
              <a:t>Safety</a:t>
            </a:r>
            <a:r>
              <a:rPr kumimoji="1" lang="zh-CN" altLang="en-US" dirty="0"/>
              <a:t> </a:t>
            </a:r>
            <a:r>
              <a:rPr kumimoji="1" lang="en-US" altLang="zh-CN" dirty="0"/>
              <a:t>Mind</a:t>
            </a:r>
            <a:r>
              <a:rPr kumimoji="1" lang="zh-CN" altLang="en-US" dirty="0"/>
              <a:t> </a:t>
            </a:r>
            <a:r>
              <a:rPr kumimoji="1" lang="en-US" altLang="zh-CN" dirty="0"/>
              <a:t>Map</a:t>
            </a:r>
            <a:endParaRPr kumimoji="1"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1EFAD49-CE48-C067-942D-913367510E51}"/>
              </a:ext>
            </a:extLst>
          </p:cNvPr>
          <p:cNvSpPr txBox="1"/>
          <p:nvPr/>
        </p:nvSpPr>
        <p:spPr>
          <a:xfrm>
            <a:off x="0" y="-5542"/>
            <a:ext cx="25186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/>
              <a:t>六</a:t>
            </a:r>
            <a:r>
              <a:rPr lang="en-US" altLang="zh-CN" sz="2800" b="1" dirty="0"/>
              <a:t>.</a:t>
            </a:r>
            <a:r>
              <a:rPr lang="zh-CN" altLang="en-US" sz="2800" b="1" dirty="0"/>
              <a:t> 下一步计划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051BB590-AA10-8F18-8B40-29CC197AD492}"/>
              </a:ext>
            </a:extLst>
          </p:cNvPr>
          <p:cNvSpPr/>
          <p:nvPr/>
        </p:nvSpPr>
        <p:spPr>
          <a:xfrm>
            <a:off x="54987" y="646970"/>
            <a:ext cx="5632907" cy="4583770"/>
          </a:xfrm>
          <a:prstGeom prst="rect">
            <a:avLst/>
          </a:prstGeom>
          <a:solidFill>
            <a:schemeClr val="bg2">
              <a:alpha val="79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bg1">
                    <a:lumMod val="50000"/>
                  </a:schemeClr>
                </a:solidFill>
              </a:rPr>
              <a:t>已经解明</a:t>
            </a:r>
          </a:p>
        </p:txBody>
      </p:sp>
      <p:cxnSp>
        <p:nvCxnSpPr>
          <p:cNvPr id="15" name="直线箭头连接符 14">
            <a:extLst>
              <a:ext uri="{FF2B5EF4-FFF2-40B4-BE49-F238E27FC236}">
                <a16:creationId xmlns:a16="http://schemas.microsoft.com/office/drawing/2014/main" id="{994EE7BD-D320-EE9B-02F8-6FDEBB9B4153}"/>
              </a:ext>
            </a:extLst>
          </p:cNvPr>
          <p:cNvCxnSpPr>
            <a:cxnSpLocks/>
          </p:cNvCxnSpPr>
          <p:nvPr/>
        </p:nvCxnSpPr>
        <p:spPr>
          <a:xfrm>
            <a:off x="5675718" y="3655488"/>
            <a:ext cx="274929" cy="1895937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25AE4C03-BF94-68D9-05B9-6D8C74DE7377}"/>
              </a:ext>
            </a:extLst>
          </p:cNvPr>
          <p:cNvSpPr txBox="1"/>
          <p:nvPr/>
        </p:nvSpPr>
        <p:spPr>
          <a:xfrm>
            <a:off x="4853562" y="5574028"/>
            <a:ext cx="2544286" cy="369332"/>
          </a:xfrm>
          <a:prstGeom prst="rect">
            <a:avLst/>
          </a:prstGeom>
          <a:solidFill>
            <a:schemeClr val="bg2">
              <a:alpha val="79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>
              <a:defRPr kumimoji="1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zh-CN" dirty="0" err="1"/>
              <a:t>Interfuser</a:t>
            </a:r>
            <a:r>
              <a:rPr lang="zh-CN" altLang="en-US" dirty="0"/>
              <a:t> 进度为 </a:t>
            </a:r>
            <a:r>
              <a:rPr lang="en-US" altLang="zh-CN" dirty="0"/>
              <a:t>40%</a:t>
            </a:r>
            <a:endParaRPr lang="zh-CN" alt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039C7309-B335-AEAB-DBF6-252B52F8AAA1}"/>
              </a:ext>
            </a:extLst>
          </p:cNvPr>
          <p:cNvSpPr txBox="1"/>
          <p:nvPr/>
        </p:nvSpPr>
        <p:spPr>
          <a:xfrm>
            <a:off x="54987" y="5910197"/>
            <a:ext cx="805861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7</a:t>
            </a:r>
            <a:r>
              <a:rPr kumimoji="1" lang="zh-CN" altLang="en-US" dirty="0"/>
              <a:t>月</a:t>
            </a:r>
            <a:r>
              <a:rPr kumimoji="1" lang="en-US" altLang="zh-CN" dirty="0"/>
              <a:t>1</a:t>
            </a:r>
            <a:r>
              <a:rPr kumimoji="1" lang="zh-CN" altLang="en-US" dirty="0"/>
              <a:t>日前：</a:t>
            </a:r>
            <a:endParaRPr kumimoji="1" lang="en-US" altLang="zh-CN" dirty="0"/>
          </a:p>
          <a:p>
            <a:r>
              <a:rPr kumimoji="1" lang="en-US" altLang="zh-CN" dirty="0"/>
              <a:t>1.</a:t>
            </a:r>
            <a:r>
              <a:rPr kumimoji="1" lang="zh-CN" altLang="en-US" dirty="0"/>
              <a:t> 解明所有部分；</a:t>
            </a:r>
            <a:endParaRPr kumimoji="1" lang="en-US" altLang="zh-CN" dirty="0"/>
          </a:p>
          <a:p>
            <a:r>
              <a:rPr kumimoji="1" lang="en-US" altLang="zh-CN" dirty="0"/>
              <a:t>2.</a:t>
            </a:r>
            <a:r>
              <a:rPr kumimoji="1" lang="zh-CN" altLang="en-US" dirty="0"/>
              <a:t> </a:t>
            </a:r>
            <a:r>
              <a:rPr kumimoji="1" lang="en-US" altLang="zh-CN" dirty="0"/>
              <a:t>Inference</a:t>
            </a:r>
            <a:r>
              <a:rPr kumimoji="1" lang="zh-CN" altLang="en-US" dirty="0"/>
              <a:t>现有模型并产出</a:t>
            </a:r>
            <a:r>
              <a:rPr kumimoji="1" lang="en-US" altLang="zh-CN" dirty="0"/>
              <a:t>SMM</a:t>
            </a:r>
            <a:r>
              <a:rPr kumimoji="1" lang="zh-CN" altLang="en-US" dirty="0"/>
              <a:t>。（模型来自作者，不需要我们进行训练了）</a:t>
            </a:r>
          </a:p>
        </p:txBody>
      </p:sp>
    </p:spTree>
    <p:extLst>
      <p:ext uri="{BB962C8B-B14F-4D97-AF65-F5344CB8AC3E}">
        <p14:creationId xmlns:p14="http://schemas.microsoft.com/office/powerpoint/2010/main" val="27394760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3F7E93-5049-B1F1-4907-D3C823B5D7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6B3FFE02-CD2A-24B4-93F3-BDE40F45A8FC}"/>
              </a:ext>
            </a:extLst>
          </p:cNvPr>
          <p:cNvSpPr txBox="1"/>
          <p:nvPr/>
        </p:nvSpPr>
        <p:spPr>
          <a:xfrm>
            <a:off x="171450" y="1597332"/>
            <a:ext cx="1950666" cy="12003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>
            <a:defPPr>
              <a:defRPr lang="zh-CN"/>
            </a:defPPr>
            <a:lvl1pPr>
              <a:defRPr>
                <a:solidFill>
                  <a:schemeClr val="bg1">
                    <a:lumMod val="85000"/>
                  </a:schemeClr>
                </a:solidFill>
                <a:latin typeface="Bookman Old Style" panose="02050604050505020204" pitchFamily="18" charset="0"/>
              </a:defRPr>
            </a:lvl1pPr>
          </a:lstStyle>
          <a:p>
            <a:r>
              <a:rPr lang="zh-CN" altLang="en-US" dirty="0"/>
              <a:t>x_embed:</a:t>
            </a:r>
          </a:p>
          <a:p>
            <a:r>
              <a:rPr lang="zh-CN" altLang="en-US" dirty="0"/>
              <a:t> tensor([[[1., 2.],</a:t>
            </a:r>
          </a:p>
          <a:p>
            <a:r>
              <a:rPr lang="zh-CN" altLang="en-US" dirty="0"/>
              <a:t>         [1., 2.],</a:t>
            </a:r>
          </a:p>
          <a:p>
            <a:r>
              <a:rPr lang="zh-CN" altLang="en-US" dirty="0"/>
              <a:t>         [1., 2.]]])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D366DDF-C9E8-24A7-D260-A99BEDFBF6F6}"/>
              </a:ext>
            </a:extLst>
          </p:cNvPr>
          <p:cNvSpPr txBox="1"/>
          <p:nvPr/>
        </p:nvSpPr>
        <p:spPr>
          <a:xfrm>
            <a:off x="51618" y="1253804"/>
            <a:ext cx="2473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x</a:t>
            </a:r>
            <a:r>
              <a:rPr kumimoji="1" lang="zh-CN" altLang="en-US" dirty="0"/>
              <a:t> 方向顺序编码</a:t>
            </a:r>
            <a:r>
              <a:rPr kumimoji="1" lang="en-US" altLang="zh-CN" dirty="0"/>
              <a:t>(1*3*2)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AE3032C-0822-0AF8-16B6-73B492204901}"/>
              </a:ext>
            </a:extLst>
          </p:cNvPr>
          <p:cNvSpPr txBox="1"/>
          <p:nvPr/>
        </p:nvSpPr>
        <p:spPr>
          <a:xfrm>
            <a:off x="7892178" y="382012"/>
            <a:ext cx="4038588" cy="341632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>
            <a:defPPr>
              <a:defRPr lang="zh-CN"/>
            </a:defPPr>
            <a:lvl1pPr>
              <a:defRPr>
                <a:solidFill>
                  <a:schemeClr val="bg1">
                    <a:lumMod val="85000"/>
                  </a:schemeClr>
                </a:solidFill>
                <a:latin typeface="Bookman Old Style" panose="02050604050505020204" pitchFamily="18" charset="0"/>
              </a:defRPr>
            </a:lvl1pPr>
          </a:lstStyle>
          <a:p>
            <a:r>
              <a:rPr lang="en" altLang="zh-CN" sz="2400" dirty="0" err="1"/>
              <a:t>x_embed</a:t>
            </a:r>
            <a:r>
              <a:rPr lang="en" altLang="zh-CN" sz="2400" dirty="0"/>
              <a:t>[:, :, :, None]:</a:t>
            </a:r>
          </a:p>
          <a:p>
            <a:r>
              <a:rPr lang="en" altLang="zh-CN" sz="2400" dirty="0"/>
              <a:t> tensor(</a:t>
            </a:r>
            <a:r>
              <a:rPr lang="en" altLang="zh-CN" sz="2400" dirty="0">
                <a:solidFill>
                  <a:srgbClr val="FF0000"/>
                </a:solidFill>
              </a:rPr>
              <a:t>[</a:t>
            </a:r>
            <a:r>
              <a:rPr lang="en" altLang="zh-CN" sz="2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[</a:t>
            </a:r>
            <a:r>
              <a:rPr lang="en" altLang="zh-CN" sz="2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[</a:t>
            </a:r>
            <a:r>
              <a:rPr lang="en" altLang="zh-CN" sz="2400" dirty="0">
                <a:solidFill>
                  <a:schemeClr val="accent2"/>
                </a:solidFill>
              </a:rPr>
              <a:t>[</a:t>
            </a:r>
            <a:r>
              <a:rPr lang="en" altLang="zh-CN" sz="2400" dirty="0"/>
              <a:t>1.</a:t>
            </a:r>
            <a:r>
              <a:rPr lang="en" altLang="zh-CN" sz="2400" dirty="0">
                <a:solidFill>
                  <a:schemeClr val="accent2"/>
                </a:solidFill>
              </a:rPr>
              <a:t>]</a:t>
            </a:r>
            <a:r>
              <a:rPr lang="en" altLang="zh-CN" sz="2400" dirty="0"/>
              <a:t>,</a:t>
            </a:r>
          </a:p>
          <a:p>
            <a:r>
              <a:rPr lang="en" altLang="zh-CN" sz="2400" dirty="0"/>
              <a:t>          </a:t>
            </a:r>
            <a:r>
              <a:rPr lang="en" altLang="zh-CN" sz="2400" dirty="0">
                <a:solidFill>
                  <a:schemeClr val="accent2"/>
                </a:solidFill>
              </a:rPr>
              <a:t>[</a:t>
            </a:r>
            <a:r>
              <a:rPr lang="en" altLang="zh-CN" sz="2400" dirty="0"/>
              <a:t>2.</a:t>
            </a:r>
            <a:r>
              <a:rPr lang="en" altLang="zh-CN" sz="2400" dirty="0">
                <a:solidFill>
                  <a:schemeClr val="accent2"/>
                </a:solidFill>
              </a:rPr>
              <a:t>]</a:t>
            </a:r>
            <a:r>
              <a:rPr lang="en" altLang="zh-CN" sz="2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]</a:t>
            </a:r>
            <a:r>
              <a:rPr lang="en" altLang="zh-CN" sz="2400" dirty="0"/>
              <a:t>,</a:t>
            </a:r>
          </a:p>
          <a:p>
            <a:endParaRPr lang="en" altLang="zh-CN" sz="2400" dirty="0"/>
          </a:p>
          <a:p>
            <a:r>
              <a:rPr lang="en" altLang="zh-CN" sz="2400" dirty="0"/>
              <a:t>         </a:t>
            </a:r>
            <a:r>
              <a:rPr lang="en" altLang="zh-CN" sz="2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[</a:t>
            </a:r>
            <a:r>
              <a:rPr lang="en" altLang="zh-CN" sz="2400" dirty="0">
                <a:solidFill>
                  <a:schemeClr val="accent2"/>
                </a:solidFill>
              </a:rPr>
              <a:t>[</a:t>
            </a:r>
            <a:r>
              <a:rPr lang="en" altLang="zh-CN" sz="2400" dirty="0"/>
              <a:t>1.</a:t>
            </a:r>
            <a:r>
              <a:rPr lang="en" altLang="zh-CN" sz="2400" dirty="0">
                <a:solidFill>
                  <a:schemeClr val="accent2"/>
                </a:solidFill>
              </a:rPr>
              <a:t>]</a:t>
            </a:r>
            <a:r>
              <a:rPr lang="en" altLang="zh-CN" sz="2400" dirty="0"/>
              <a:t>,</a:t>
            </a:r>
          </a:p>
          <a:p>
            <a:r>
              <a:rPr lang="en" altLang="zh-CN" sz="2400" dirty="0"/>
              <a:t>          </a:t>
            </a:r>
            <a:r>
              <a:rPr lang="en" altLang="zh-CN" sz="2400" dirty="0">
                <a:solidFill>
                  <a:schemeClr val="accent2"/>
                </a:solidFill>
              </a:rPr>
              <a:t>[</a:t>
            </a:r>
            <a:r>
              <a:rPr lang="en" altLang="zh-CN" sz="2400" dirty="0"/>
              <a:t>2.</a:t>
            </a:r>
            <a:r>
              <a:rPr lang="en" altLang="zh-CN" sz="2400" dirty="0">
                <a:solidFill>
                  <a:schemeClr val="accent2"/>
                </a:solidFill>
              </a:rPr>
              <a:t>]</a:t>
            </a:r>
            <a:r>
              <a:rPr lang="en" altLang="zh-CN" sz="2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]</a:t>
            </a:r>
            <a:r>
              <a:rPr lang="en" altLang="zh-CN" sz="2400" dirty="0"/>
              <a:t>,</a:t>
            </a:r>
          </a:p>
          <a:p>
            <a:endParaRPr lang="en" altLang="zh-CN" sz="2400" dirty="0"/>
          </a:p>
          <a:p>
            <a:r>
              <a:rPr lang="en" altLang="zh-CN" sz="2400" dirty="0"/>
              <a:t>         </a:t>
            </a:r>
            <a:r>
              <a:rPr lang="en" altLang="zh-CN" sz="2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[</a:t>
            </a:r>
            <a:r>
              <a:rPr lang="en" altLang="zh-CN" sz="2400" dirty="0">
                <a:solidFill>
                  <a:schemeClr val="accent2"/>
                </a:solidFill>
              </a:rPr>
              <a:t>[</a:t>
            </a:r>
            <a:r>
              <a:rPr lang="en" altLang="zh-CN" sz="2400" dirty="0"/>
              <a:t>1.</a:t>
            </a:r>
            <a:r>
              <a:rPr lang="en" altLang="zh-CN" sz="2400" dirty="0">
                <a:solidFill>
                  <a:schemeClr val="accent2"/>
                </a:solidFill>
              </a:rPr>
              <a:t>]</a:t>
            </a:r>
            <a:r>
              <a:rPr lang="en" altLang="zh-CN" sz="2400" dirty="0"/>
              <a:t>,</a:t>
            </a:r>
          </a:p>
          <a:p>
            <a:r>
              <a:rPr lang="en" altLang="zh-CN" sz="2400" dirty="0"/>
              <a:t>          </a:t>
            </a:r>
            <a:r>
              <a:rPr lang="en" altLang="zh-CN" sz="2400" dirty="0">
                <a:solidFill>
                  <a:schemeClr val="accent2"/>
                </a:solidFill>
              </a:rPr>
              <a:t>[</a:t>
            </a:r>
            <a:r>
              <a:rPr lang="en" altLang="zh-CN" sz="2400" dirty="0"/>
              <a:t>2.</a:t>
            </a:r>
            <a:r>
              <a:rPr lang="en" altLang="zh-CN" sz="2400" dirty="0">
                <a:solidFill>
                  <a:schemeClr val="accent2"/>
                </a:solidFill>
              </a:rPr>
              <a:t>]</a:t>
            </a:r>
            <a:r>
              <a:rPr lang="en" altLang="zh-CN" sz="2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]</a:t>
            </a:r>
            <a:r>
              <a:rPr lang="en" altLang="zh-CN" sz="2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]</a:t>
            </a:r>
            <a:r>
              <a:rPr lang="en" altLang="zh-CN" sz="2400" dirty="0">
                <a:solidFill>
                  <a:srgbClr val="FF0000"/>
                </a:solidFill>
              </a:rPr>
              <a:t>]</a:t>
            </a:r>
            <a:r>
              <a:rPr lang="en" altLang="zh-CN" sz="2400" dirty="0"/>
              <a:t>)</a:t>
            </a:r>
            <a:endParaRPr lang="zh-CN" altLang="en-US" sz="24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5B6C0AE-2E40-8C27-E4BB-E5D6BEAA69B6}"/>
              </a:ext>
            </a:extLst>
          </p:cNvPr>
          <p:cNvSpPr txBox="1"/>
          <p:nvPr/>
        </p:nvSpPr>
        <p:spPr>
          <a:xfrm>
            <a:off x="7862119" y="13549"/>
            <a:ext cx="2069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编码升维</a:t>
            </a:r>
            <a:r>
              <a:rPr kumimoji="1" lang="en-US" altLang="zh-CN" dirty="0"/>
              <a:t>(1*3*2</a:t>
            </a:r>
            <a:r>
              <a:rPr kumimoji="1" lang="zh-CN" altLang="en-US" dirty="0"/>
              <a:t>*</a:t>
            </a:r>
            <a:r>
              <a:rPr kumimoji="1" lang="en-US" altLang="zh-CN" dirty="0"/>
              <a:t>1)</a:t>
            </a:r>
            <a:endParaRPr kumimoji="1"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E69F1D2-3E5E-9BEF-D695-9B3C22226824}"/>
              </a:ext>
            </a:extLst>
          </p:cNvPr>
          <p:cNvSpPr txBox="1"/>
          <p:nvPr/>
        </p:nvSpPr>
        <p:spPr>
          <a:xfrm>
            <a:off x="-29352" y="29359"/>
            <a:ext cx="69557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b="1" dirty="0"/>
              <a:t>附件：为什么升维后的编码看起来不那么直观了？</a:t>
            </a: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91EBAABD-D3B5-21A4-DA76-7B4A3E839F20}"/>
              </a:ext>
            </a:extLst>
          </p:cNvPr>
          <p:cNvGrpSpPr/>
          <p:nvPr/>
        </p:nvGrpSpPr>
        <p:grpSpPr>
          <a:xfrm>
            <a:off x="259958" y="4617809"/>
            <a:ext cx="3403600" cy="2184400"/>
            <a:chOff x="0" y="0"/>
            <a:chExt cx="12192000" cy="6858000"/>
          </a:xfrm>
          <a:scene3d>
            <a:camera prst="isometricTopUp"/>
            <a:lightRig rig="threePt" dir="t"/>
          </a:scene3d>
        </p:grpSpPr>
        <p:cxnSp>
          <p:nvCxnSpPr>
            <p:cNvPr id="14" name="直线连接符 13">
              <a:extLst>
                <a:ext uri="{FF2B5EF4-FFF2-40B4-BE49-F238E27FC236}">
                  <a16:creationId xmlns:a16="http://schemas.microsoft.com/office/drawing/2014/main" id="{157F1DFC-69AD-8E26-0471-7F393D314B3A}"/>
                </a:ext>
              </a:extLst>
            </p:cNvPr>
            <p:cNvCxnSpPr/>
            <p:nvPr/>
          </p:nvCxnSpPr>
          <p:spPr>
            <a:xfrm>
              <a:off x="0" y="4784436"/>
              <a:ext cx="121920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线连接符 15">
              <a:extLst>
                <a:ext uri="{FF2B5EF4-FFF2-40B4-BE49-F238E27FC236}">
                  <a16:creationId xmlns:a16="http://schemas.microsoft.com/office/drawing/2014/main" id="{159A6CFE-3B2D-E7A0-EDA2-F02DA74D7625}"/>
                </a:ext>
              </a:extLst>
            </p:cNvPr>
            <p:cNvCxnSpPr/>
            <p:nvPr/>
          </p:nvCxnSpPr>
          <p:spPr>
            <a:xfrm>
              <a:off x="0" y="2382982"/>
              <a:ext cx="121920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线连接符 17">
              <a:extLst>
                <a:ext uri="{FF2B5EF4-FFF2-40B4-BE49-F238E27FC236}">
                  <a16:creationId xmlns:a16="http://schemas.microsoft.com/office/drawing/2014/main" id="{C2AECAC2-B537-480C-A894-0FFD900E2A33}"/>
                </a:ext>
              </a:extLst>
            </p:cNvPr>
            <p:cNvCxnSpPr>
              <a:cxnSpLocks/>
            </p:cNvCxnSpPr>
            <p:nvPr/>
          </p:nvCxnSpPr>
          <p:spPr>
            <a:xfrm>
              <a:off x="3556000" y="0"/>
              <a:ext cx="0" cy="68580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线连接符 19">
              <a:extLst>
                <a:ext uri="{FF2B5EF4-FFF2-40B4-BE49-F238E27FC236}">
                  <a16:creationId xmlns:a16="http://schemas.microsoft.com/office/drawing/2014/main" id="{8769983A-5086-C85C-3642-430393C6A0B4}"/>
                </a:ext>
              </a:extLst>
            </p:cNvPr>
            <p:cNvCxnSpPr>
              <a:cxnSpLocks/>
            </p:cNvCxnSpPr>
            <p:nvPr/>
          </p:nvCxnSpPr>
          <p:spPr>
            <a:xfrm>
              <a:off x="8048487" y="0"/>
              <a:ext cx="0" cy="68580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线连接符 20">
              <a:extLst>
                <a:ext uri="{FF2B5EF4-FFF2-40B4-BE49-F238E27FC236}">
                  <a16:creationId xmlns:a16="http://schemas.microsoft.com/office/drawing/2014/main" id="{6C6882F1-148B-E04A-029C-6012CD9BB662}"/>
                </a:ext>
              </a:extLst>
            </p:cNvPr>
            <p:cNvCxnSpPr/>
            <p:nvPr/>
          </p:nvCxnSpPr>
          <p:spPr>
            <a:xfrm>
              <a:off x="0" y="0"/>
              <a:ext cx="121920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线连接符 21">
              <a:extLst>
                <a:ext uri="{FF2B5EF4-FFF2-40B4-BE49-F238E27FC236}">
                  <a16:creationId xmlns:a16="http://schemas.microsoft.com/office/drawing/2014/main" id="{971BFB0D-8268-0EC3-50C2-53631BC69A07}"/>
                </a:ext>
              </a:extLst>
            </p:cNvPr>
            <p:cNvCxnSpPr/>
            <p:nvPr/>
          </p:nvCxnSpPr>
          <p:spPr>
            <a:xfrm>
              <a:off x="0" y="6838278"/>
              <a:ext cx="121920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线连接符 23">
              <a:extLst>
                <a:ext uri="{FF2B5EF4-FFF2-40B4-BE49-F238E27FC236}">
                  <a16:creationId xmlns:a16="http://schemas.microsoft.com/office/drawing/2014/main" id="{6362B8E5-7FE1-25DB-0FEA-3FE6C80340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0" y="0"/>
              <a:ext cx="0" cy="68382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线连接符 24">
              <a:extLst>
                <a:ext uri="{FF2B5EF4-FFF2-40B4-BE49-F238E27FC236}">
                  <a16:creationId xmlns:a16="http://schemas.microsoft.com/office/drawing/2014/main" id="{7AE74BB5-8460-C3BD-1A3F-2865831663A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192000" y="0"/>
              <a:ext cx="0" cy="68382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立方体 27">
            <a:extLst>
              <a:ext uri="{FF2B5EF4-FFF2-40B4-BE49-F238E27FC236}">
                <a16:creationId xmlns:a16="http://schemas.microsoft.com/office/drawing/2014/main" id="{A23B63AF-DE41-BC2A-B161-8C753ACEA0E6}"/>
              </a:ext>
            </a:extLst>
          </p:cNvPr>
          <p:cNvSpPr/>
          <p:nvPr/>
        </p:nvSpPr>
        <p:spPr>
          <a:xfrm>
            <a:off x="171450" y="5376833"/>
            <a:ext cx="812285" cy="797296"/>
          </a:xfrm>
          <a:prstGeom prst="cube">
            <a:avLst>
              <a:gd name="adj" fmla="val 57437"/>
            </a:avLst>
          </a:prstGeom>
          <a:scene3d>
            <a:camera prst="isometricLeftDown"/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立方体 29">
            <a:extLst>
              <a:ext uri="{FF2B5EF4-FFF2-40B4-BE49-F238E27FC236}">
                <a16:creationId xmlns:a16="http://schemas.microsoft.com/office/drawing/2014/main" id="{0661A907-BAAE-83E1-F7EE-A1D9AC3BB5F0}"/>
              </a:ext>
            </a:extLst>
          </p:cNvPr>
          <p:cNvSpPr/>
          <p:nvPr/>
        </p:nvSpPr>
        <p:spPr>
          <a:xfrm>
            <a:off x="943954" y="4945798"/>
            <a:ext cx="812285" cy="797296"/>
          </a:xfrm>
          <a:prstGeom prst="cube">
            <a:avLst>
              <a:gd name="adj" fmla="val 57437"/>
            </a:avLst>
          </a:prstGeom>
          <a:scene3d>
            <a:camera prst="isometricLeftDown"/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3" name="立方体 32">
            <a:extLst>
              <a:ext uri="{FF2B5EF4-FFF2-40B4-BE49-F238E27FC236}">
                <a16:creationId xmlns:a16="http://schemas.microsoft.com/office/drawing/2014/main" id="{FA960313-5870-B00C-A910-09FE88513217}"/>
              </a:ext>
            </a:extLst>
          </p:cNvPr>
          <p:cNvSpPr/>
          <p:nvPr/>
        </p:nvSpPr>
        <p:spPr>
          <a:xfrm>
            <a:off x="1782806" y="4507983"/>
            <a:ext cx="812285" cy="797296"/>
          </a:xfrm>
          <a:prstGeom prst="cube">
            <a:avLst>
              <a:gd name="adj" fmla="val 57437"/>
            </a:avLst>
          </a:prstGeom>
          <a:scene3d>
            <a:camera prst="isometricLeftDown"/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5" name="立方体 34">
            <a:extLst>
              <a:ext uri="{FF2B5EF4-FFF2-40B4-BE49-F238E27FC236}">
                <a16:creationId xmlns:a16="http://schemas.microsoft.com/office/drawing/2014/main" id="{6A69412B-BB20-6BB1-B7C3-9E4FBD984FCE}"/>
              </a:ext>
            </a:extLst>
          </p:cNvPr>
          <p:cNvSpPr/>
          <p:nvPr/>
        </p:nvSpPr>
        <p:spPr>
          <a:xfrm>
            <a:off x="754166" y="5726899"/>
            <a:ext cx="812285" cy="797296"/>
          </a:xfrm>
          <a:prstGeom prst="cube">
            <a:avLst>
              <a:gd name="adj" fmla="val 57437"/>
            </a:avLst>
          </a:prstGeom>
          <a:scene3d>
            <a:camera prst="isometricLeftDown"/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6" name="立方体 35">
            <a:extLst>
              <a:ext uri="{FF2B5EF4-FFF2-40B4-BE49-F238E27FC236}">
                <a16:creationId xmlns:a16="http://schemas.microsoft.com/office/drawing/2014/main" id="{01B0CA97-471D-E474-E291-38E1163E9A76}"/>
              </a:ext>
            </a:extLst>
          </p:cNvPr>
          <p:cNvSpPr/>
          <p:nvPr/>
        </p:nvSpPr>
        <p:spPr>
          <a:xfrm>
            <a:off x="1517968" y="5275861"/>
            <a:ext cx="812285" cy="797296"/>
          </a:xfrm>
          <a:prstGeom prst="cube">
            <a:avLst>
              <a:gd name="adj" fmla="val 57437"/>
            </a:avLst>
          </a:prstGeom>
          <a:scene3d>
            <a:camera prst="isometricLeftDown"/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8" name="立方体 37">
            <a:extLst>
              <a:ext uri="{FF2B5EF4-FFF2-40B4-BE49-F238E27FC236}">
                <a16:creationId xmlns:a16="http://schemas.microsoft.com/office/drawing/2014/main" id="{45E1875F-05F9-F794-F12F-4C22D6CD25C4}"/>
              </a:ext>
            </a:extLst>
          </p:cNvPr>
          <p:cNvSpPr/>
          <p:nvPr/>
        </p:nvSpPr>
        <p:spPr>
          <a:xfrm>
            <a:off x="2330253" y="4808630"/>
            <a:ext cx="812285" cy="797296"/>
          </a:xfrm>
          <a:prstGeom prst="cube">
            <a:avLst>
              <a:gd name="adj" fmla="val 57437"/>
            </a:avLst>
          </a:prstGeom>
          <a:scene3d>
            <a:camera prst="isometricLeftDown"/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0" name="立方体 39">
            <a:extLst>
              <a:ext uri="{FF2B5EF4-FFF2-40B4-BE49-F238E27FC236}">
                <a16:creationId xmlns:a16="http://schemas.microsoft.com/office/drawing/2014/main" id="{3ED0E426-7430-013B-8DDF-B6E3F421C6B1}"/>
              </a:ext>
            </a:extLst>
          </p:cNvPr>
          <p:cNvSpPr/>
          <p:nvPr/>
        </p:nvSpPr>
        <p:spPr>
          <a:xfrm>
            <a:off x="2787128" y="5121054"/>
            <a:ext cx="812285" cy="797296"/>
          </a:xfrm>
          <a:prstGeom prst="cube">
            <a:avLst>
              <a:gd name="adj" fmla="val 57437"/>
            </a:avLst>
          </a:prstGeom>
          <a:scene3d>
            <a:camera prst="isometricLeftDown"/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1" name="立方体 40">
            <a:extLst>
              <a:ext uri="{FF2B5EF4-FFF2-40B4-BE49-F238E27FC236}">
                <a16:creationId xmlns:a16="http://schemas.microsoft.com/office/drawing/2014/main" id="{79366138-946F-5FC9-D208-E34B8181DDA7}"/>
              </a:ext>
            </a:extLst>
          </p:cNvPr>
          <p:cNvSpPr/>
          <p:nvPr/>
        </p:nvSpPr>
        <p:spPr>
          <a:xfrm>
            <a:off x="1988255" y="5556262"/>
            <a:ext cx="812285" cy="797296"/>
          </a:xfrm>
          <a:prstGeom prst="cube">
            <a:avLst>
              <a:gd name="adj" fmla="val 57437"/>
            </a:avLst>
          </a:prstGeom>
          <a:scene3d>
            <a:camera prst="isometricLeftDown"/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3" name="立方体 42">
            <a:extLst>
              <a:ext uri="{FF2B5EF4-FFF2-40B4-BE49-F238E27FC236}">
                <a16:creationId xmlns:a16="http://schemas.microsoft.com/office/drawing/2014/main" id="{ADC94E79-3924-E6CA-02FF-EA46064DA0DE}"/>
              </a:ext>
            </a:extLst>
          </p:cNvPr>
          <p:cNvSpPr/>
          <p:nvPr/>
        </p:nvSpPr>
        <p:spPr>
          <a:xfrm>
            <a:off x="1237666" y="6023299"/>
            <a:ext cx="812285" cy="797296"/>
          </a:xfrm>
          <a:prstGeom prst="cube">
            <a:avLst>
              <a:gd name="adj" fmla="val 57437"/>
            </a:avLst>
          </a:prstGeom>
          <a:scene3d>
            <a:camera prst="isometricLeftDown"/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2D2B7854-C679-E32B-251B-F07F3465BC32}"/>
              </a:ext>
            </a:extLst>
          </p:cNvPr>
          <p:cNvSpPr txBox="1"/>
          <p:nvPr/>
        </p:nvSpPr>
        <p:spPr>
          <a:xfrm>
            <a:off x="29897" y="829458"/>
            <a:ext cx="6423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想象一个这样的模型，在一个</a:t>
            </a:r>
            <a:r>
              <a:rPr kumimoji="1" lang="en-US" altLang="zh-CN" dirty="0"/>
              <a:t>3</a:t>
            </a:r>
            <a:r>
              <a:rPr kumimoji="1" lang="zh-CN" altLang="en-US" dirty="0"/>
              <a:t>*</a:t>
            </a:r>
            <a:r>
              <a:rPr kumimoji="1" lang="en-US" altLang="zh-CN" dirty="0"/>
              <a:t>2</a:t>
            </a:r>
            <a:r>
              <a:rPr kumimoji="1" lang="zh-CN" altLang="en-US" dirty="0"/>
              <a:t>的网格中，需要找</a:t>
            </a:r>
            <a:r>
              <a:rPr kumimoji="1" lang="en-US" altLang="zh-CN" dirty="0"/>
              <a:t>6</a:t>
            </a:r>
            <a:r>
              <a:rPr kumimoji="1" lang="zh-CN" altLang="en-US" dirty="0"/>
              <a:t>个东西</a:t>
            </a: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753C6CB8-5D73-62F3-BDE8-FB2A742A46DF}"/>
              </a:ext>
            </a:extLst>
          </p:cNvPr>
          <p:cNvSpPr txBox="1"/>
          <p:nvPr/>
        </p:nvSpPr>
        <p:spPr>
          <a:xfrm>
            <a:off x="-16024" y="2830418"/>
            <a:ext cx="6664689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dirty="0"/>
              <a:t>现在，我们把这个东西设定为</a:t>
            </a:r>
            <a:r>
              <a:rPr kumimoji="1" lang="zh-CN" altLang="en-US" sz="1600" dirty="0">
                <a:solidFill>
                  <a:schemeClr val="accent1"/>
                </a:solidFill>
              </a:rPr>
              <a:t>盒子。</a:t>
            </a:r>
            <a:endParaRPr kumimoji="1" lang="en-US" altLang="zh-CN" sz="1600" dirty="0">
              <a:solidFill>
                <a:schemeClr val="accent1"/>
              </a:solidFill>
            </a:endParaRPr>
          </a:p>
          <a:p>
            <a:r>
              <a:rPr kumimoji="1" lang="en-US" altLang="zh-CN" sz="1600" dirty="0"/>
              <a:t>(1*3*2)</a:t>
            </a:r>
            <a:r>
              <a:rPr kumimoji="1" lang="zh-CN" altLang="en-US" sz="1600" dirty="0"/>
              <a:t>维数时，盒子只有</a:t>
            </a:r>
            <a:r>
              <a:rPr kumimoji="1" lang="en-US" altLang="zh-CN" sz="1600" dirty="0"/>
              <a:t>1</a:t>
            </a:r>
            <a:r>
              <a:rPr kumimoji="1" lang="zh-CN" altLang="en-US" sz="1600" dirty="0"/>
              <a:t>种颜色。所以第</a:t>
            </a:r>
            <a:r>
              <a:rPr kumimoji="1" lang="en-US" altLang="zh-CN" sz="1600" dirty="0"/>
              <a:t>1</a:t>
            </a:r>
            <a:r>
              <a:rPr kumimoji="1" lang="zh-CN" altLang="en-US" sz="1600" dirty="0"/>
              <a:t>维是</a:t>
            </a:r>
            <a:r>
              <a:rPr kumimoji="1" lang="en-US" altLang="zh-CN" sz="1600" dirty="0"/>
              <a:t>1</a:t>
            </a:r>
            <a:r>
              <a:rPr kumimoji="1" lang="zh-CN" altLang="en-US" sz="1600" dirty="0"/>
              <a:t>。</a:t>
            </a:r>
            <a:endParaRPr kumimoji="1" lang="en-US" altLang="zh-CN" sz="1600" dirty="0"/>
          </a:p>
          <a:p>
            <a:r>
              <a:rPr kumimoji="1" lang="zh-CN" altLang="en-US" sz="1600" dirty="0"/>
              <a:t>乍一看感觉没啥意义，因为放的还是</a:t>
            </a:r>
            <a:r>
              <a:rPr kumimoji="1" lang="en-US" altLang="zh-CN" sz="1600" b="1" dirty="0"/>
              <a:t>6</a:t>
            </a:r>
            <a:r>
              <a:rPr kumimoji="1" lang="zh-CN" altLang="en-US" sz="1600" b="1" dirty="0"/>
              <a:t>个东西</a:t>
            </a:r>
            <a:r>
              <a:rPr kumimoji="1" lang="zh-CN" altLang="en-US" sz="1600" dirty="0"/>
              <a:t>。</a:t>
            </a:r>
            <a:endParaRPr kumimoji="1" lang="en-US" altLang="zh-CN" sz="1600" dirty="0"/>
          </a:p>
          <a:p>
            <a:r>
              <a:rPr kumimoji="1" lang="zh-CN" altLang="en-US" sz="1600" dirty="0"/>
              <a:t>但是盒子这个维度的引入使我们有了更多存放信息的可能性。</a:t>
            </a:r>
            <a:endParaRPr kumimoji="1" lang="en-US" altLang="zh-CN" sz="1600" dirty="0"/>
          </a:p>
          <a:p>
            <a:r>
              <a:rPr kumimoji="1" lang="zh-CN" altLang="en-US" sz="1600" dirty="0"/>
              <a:t>例如，假如引入了红蓝两种盒子，那么我就能命令电脑给我筛出所有红色盒子。</a:t>
            </a:r>
            <a:endParaRPr kumimoji="1" lang="en-US" altLang="zh-CN" sz="1600" dirty="0"/>
          </a:p>
        </p:txBody>
      </p:sp>
      <p:grpSp>
        <p:nvGrpSpPr>
          <p:cNvPr id="91" name="组合 90">
            <a:extLst>
              <a:ext uri="{FF2B5EF4-FFF2-40B4-BE49-F238E27FC236}">
                <a16:creationId xmlns:a16="http://schemas.microsoft.com/office/drawing/2014/main" id="{12D95803-C677-A037-17F7-B86DF6E01B7D}"/>
              </a:ext>
            </a:extLst>
          </p:cNvPr>
          <p:cNvGrpSpPr/>
          <p:nvPr/>
        </p:nvGrpSpPr>
        <p:grpSpPr>
          <a:xfrm>
            <a:off x="3890399" y="4558688"/>
            <a:ext cx="3403600" cy="2184400"/>
            <a:chOff x="7388710" y="4617809"/>
            <a:chExt cx="3403600" cy="2184400"/>
          </a:xfrm>
          <a:scene3d>
            <a:camera prst="isometricTopUp"/>
            <a:lightRig rig="threePt" dir="t"/>
          </a:scene3d>
        </p:grpSpPr>
        <p:cxnSp>
          <p:nvCxnSpPr>
            <p:cNvPr id="53" name="直线连接符 52">
              <a:extLst>
                <a:ext uri="{FF2B5EF4-FFF2-40B4-BE49-F238E27FC236}">
                  <a16:creationId xmlns:a16="http://schemas.microsoft.com/office/drawing/2014/main" id="{E877303C-B682-BF2C-A48B-55D7FE5E92FA}"/>
                </a:ext>
              </a:extLst>
            </p:cNvPr>
            <p:cNvCxnSpPr/>
            <p:nvPr/>
          </p:nvCxnSpPr>
          <p:spPr>
            <a:xfrm>
              <a:off x="7388710" y="6141740"/>
              <a:ext cx="3403600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线连接符 53">
              <a:extLst>
                <a:ext uri="{FF2B5EF4-FFF2-40B4-BE49-F238E27FC236}">
                  <a16:creationId xmlns:a16="http://schemas.microsoft.com/office/drawing/2014/main" id="{FC2DA8AC-BC94-9D1F-E289-72F0671E10C4}"/>
                </a:ext>
              </a:extLst>
            </p:cNvPr>
            <p:cNvCxnSpPr/>
            <p:nvPr/>
          </p:nvCxnSpPr>
          <p:spPr>
            <a:xfrm>
              <a:off x="7388710" y="5376833"/>
              <a:ext cx="3403600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线连接符 54">
              <a:extLst>
                <a:ext uri="{FF2B5EF4-FFF2-40B4-BE49-F238E27FC236}">
                  <a16:creationId xmlns:a16="http://schemas.microsoft.com/office/drawing/2014/main" id="{2A718377-7F56-816D-16CB-2B75E23F403A}"/>
                </a:ext>
              </a:extLst>
            </p:cNvPr>
            <p:cNvCxnSpPr>
              <a:cxnSpLocks/>
            </p:cNvCxnSpPr>
            <p:nvPr/>
          </p:nvCxnSpPr>
          <p:spPr>
            <a:xfrm>
              <a:off x="8457627" y="4617809"/>
              <a:ext cx="0" cy="21844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线连接符 55">
              <a:extLst>
                <a:ext uri="{FF2B5EF4-FFF2-40B4-BE49-F238E27FC236}">
                  <a16:creationId xmlns:a16="http://schemas.microsoft.com/office/drawing/2014/main" id="{27673D5F-4A43-3167-7A46-5BA56CC49D5A}"/>
                </a:ext>
              </a:extLst>
            </p:cNvPr>
            <p:cNvCxnSpPr>
              <a:cxnSpLocks/>
            </p:cNvCxnSpPr>
            <p:nvPr/>
          </p:nvCxnSpPr>
          <p:spPr>
            <a:xfrm>
              <a:off x="9635579" y="4617809"/>
              <a:ext cx="0" cy="21844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线连接符 56">
              <a:extLst>
                <a:ext uri="{FF2B5EF4-FFF2-40B4-BE49-F238E27FC236}">
                  <a16:creationId xmlns:a16="http://schemas.microsoft.com/office/drawing/2014/main" id="{56859223-81F8-76BB-ED7E-42C3433030E1}"/>
                </a:ext>
              </a:extLst>
            </p:cNvPr>
            <p:cNvCxnSpPr/>
            <p:nvPr/>
          </p:nvCxnSpPr>
          <p:spPr>
            <a:xfrm>
              <a:off x="7388710" y="4617809"/>
              <a:ext cx="3403600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线连接符 57">
              <a:extLst>
                <a:ext uri="{FF2B5EF4-FFF2-40B4-BE49-F238E27FC236}">
                  <a16:creationId xmlns:a16="http://schemas.microsoft.com/office/drawing/2014/main" id="{0F58496F-760B-45AF-BA9A-A5887495EAFC}"/>
                </a:ext>
              </a:extLst>
            </p:cNvPr>
            <p:cNvCxnSpPr/>
            <p:nvPr/>
          </p:nvCxnSpPr>
          <p:spPr>
            <a:xfrm>
              <a:off x="7388710" y="6795927"/>
              <a:ext cx="3403600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线连接符 58">
              <a:extLst>
                <a:ext uri="{FF2B5EF4-FFF2-40B4-BE49-F238E27FC236}">
                  <a16:creationId xmlns:a16="http://schemas.microsoft.com/office/drawing/2014/main" id="{28E5908A-41BC-1784-2F7D-42A2CA9D031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88710" y="4617809"/>
              <a:ext cx="0" cy="217811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线连接符 59">
              <a:extLst>
                <a:ext uri="{FF2B5EF4-FFF2-40B4-BE49-F238E27FC236}">
                  <a16:creationId xmlns:a16="http://schemas.microsoft.com/office/drawing/2014/main" id="{A654A547-F4AD-22E5-C340-381A1174BC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792310" y="4617809"/>
              <a:ext cx="0" cy="217811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立方体 60">
            <a:extLst>
              <a:ext uri="{FF2B5EF4-FFF2-40B4-BE49-F238E27FC236}">
                <a16:creationId xmlns:a16="http://schemas.microsoft.com/office/drawing/2014/main" id="{520B153F-DC6C-B027-4B1B-056436E364C1}"/>
              </a:ext>
            </a:extLst>
          </p:cNvPr>
          <p:cNvSpPr/>
          <p:nvPr/>
        </p:nvSpPr>
        <p:spPr>
          <a:xfrm>
            <a:off x="3883771" y="5311947"/>
            <a:ext cx="812285" cy="797296"/>
          </a:xfrm>
          <a:prstGeom prst="cube">
            <a:avLst>
              <a:gd name="adj" fmla="val 57437"/>
            </a:avLst>
          </a:prstGeom>
          <a:solidFill>
            <a:schemeClr val="accent6">
              <a:alpha val="64280"/>
            </a:schemeClr>
          </a:solidFill>
          <a:scene3d>
            <a:camera prst="isometricLeftDown"/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2" name="立方体 61">
            <a:extLst>
              <a:ext uri="{FF2B5EF4-FFF2-40B4-BE49-F238E27FC236}">
                <a16:creationId xmlns:a16="http://schemas.microsoft.com/office/drawing/2014/main" id="{0DF0B686-6727-A52C-FAC0-1380EDF9A17E}"/>
              </a:ext>
            </a:extLst>
          </p:cNvPr>
          <p:cNvSpPr/>
          <p:nvPr/>
        </p:nvSpPr>
        <p:spPr>
          <a:xfrm>
            <a:off x="4656275" y="4880912"/>
            <a:ext cx="812285" cy="797296"/>
          </a:xfrm>
          <a:prstGeom prst="cube">
            <a:avLst>
              <a:gd name="adj" fmla="val 57437"/>
            </a:avLst>
          </a:prstGeom>
          <a:solidFill>
            <a:schemeClr val="accent6">
              <a:alpha val="64280"/>
            </a:schemeClr>
          </a:solidFill>
          <a:scene3d>
            <a:camera prst="isometricLeftDown"/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3" name="立方体 62">
            <a:extLst>
              <a:ext uri="{FF2B5EF4-FFF2-40B4-BE49-F238E27FC236}">
                <a16:creationId xmlns:a16="http://schemas.microsoft.com/office/drawing/2014/main" id="{B06DB0A0-83DE-67CB-9284-DA071B0E2664}"/>
              </a:ext>
            </a:extLst>
          </p:cNvPr>
          <p:cNvSpPr/>
          <p:nvPr/>
        </p:nvSpPr>
        <p:spPr>
          <a:xfrm>
            <a:off x="5495127" y="4443097"/>
            <a:ext cx="812285" cy="797296"/>
          </a:xfrm>
          <a:prstGeom prst="cube">
            <a:avLst>
              <a:gd name="adj" fmla="val 57437"/>
            </a:avLst>
          </a:prstGeom>
          <a:solidFill>
            <a:schemeClr val="accent6">
              <a:alpha val="64280"/>
            </a:schemeClr>
          </a:solidFill>
          <a:scene3d>
            <a:camera prst="isometricLeftDown"/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4" name="立方体 63">
            <a:extLst>
              <a:ext uri="{FF2B5EF4-FFF2-40B4-BE49-F238E27FC236}">
                <a16:creationId xmlns:a16="http://schemas.microsoft.com/office/drawing/2014/main" id="{CFF95468-7AE2-CC9F-5C6B-C45B93137B36}"/>
              </a:ext>
            </a:extLst>
          </p:cNvPr>
          <p:cNvSpPr/>
          <p:nvPr/>
        </p:nvSpPr>
        <p:spPr>
          <a:xfrm>
            <a:off x="4466487" y="5662013"/>
            <a:ext cx="812285" cy="797296"/>
          </a:xfrm>
          <a:prstGeom prst="cube">
            <a:avLst>
              <a:gd name="adj" fmla="val 57437"/>
            </a:avLst>
          </a:prstGeom>
          <a:solidFill>
            <a:schemeClr val="accent6">
              <a:alpha val="64280"/>
            </a:schemeClr>
          </a:solidFill>
          <a:scene3d>
            <a:camera prst="isometricLeftDown"/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5" name="立方体 64">
            <a:extLst>
              <a:ext uri="{FF2B5EF4-FFF2-40B4-BE49-F238E27FC236}">
                <a16:creationId xmlns:a16="http://schemas.microsoft.com/office/drawing/2014/main" id="{501DB9B0-E5B8-16EF-5475-CCE94200955A}"/>
              </a:ext>
            </a:extLst>
          </p:cNvPr>
          <p:cNvSpPr/>
          <p:nvPr/>
        </p:nvSpPr>
        <p:spPr>
          <a:xfrm>
            <a:off x="5230289" y="5210975"/>
            <a:ext cx="812285" cy="797296"/>
          </a:xfrm>
          <a:prstGeom prst="cube">
            <a:avLst>
              <a:gd name="adj" fmla="val 57437"/>
            </a:avLst>
          </a:prstGeom>
          <a:solidFill>
            <a:schemeClr val="accent6">
              <a:alpha val="64280"/>
            </a:schemeClr>
          </a:solidFill>
          <a:scene3d>
            <a:camera prst="isometricLeftDown"/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6" name="立方体 65">
            <a:extLst>
              <a:ext uri="{FF2B5EF4-FFF2-40B4-BE49-F238E27FC236}">
                <a16:creationId xmlns:a16="http://schemas.microsoft.com/office/drawing/2014/main" id="{4BE1E0A0-8CFE-91AE-8B47-7995F393221A}"/>
              </a:ext>
            </a:extLst>
          </p:cNvPr>
          <p:cNvSpPr/>
          <p:nvPr/>
        </p:nvSpPr>
        <p:spPr>
          <a:xfrm>
            <a:off x="6042574" y="4743744"/>
            <a:ext cx="812285" cy="797296"/>
          </a:xfrm>
          <a:prstGeom prst="cube">
            <a:avLst>
              <a:gd name="adj" fmla="val 57437"/>
            </a:avLst>
          </a:prstGeom>
          <a:solidFill>
            <a:schemeClr val="accent6">
              <a:alpha val="64280"/>
            </a:schemeClr>
          </a:solidFill>
          <a:scene3d>
            <a:camera prst="isometricLeftDown"/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7" name="立方体 66">
            <a:extLst>
              <a:ext uri="{FF2B5EF4-FFF2-40B4-BE49-F238E27FC236}">
                <a16:creationId xmlns:a16="http://schemas.microsoft.com/office/drawing/2014/main" id="{0C98593E-53F3-81E1-2BCF-C49CEE8779CA}"/>
              </a:ext>
            </a:extLst>
          </p:cNvPr>
          <p:cNvSpPr/>
          <p:nvPr/>
        </p:nvSpPr>
        <p:spPr>
          <a:xfrm>
            <a:off x="6499449" y="5056168"/>
            <a:ext cx="812285" cy="797296"/>
          </a:xfrm>
          <a:prstGeom prst="cube">
            <a:avLst>
              <a:gd name="adj" fmla="val 57437"/>
            </a:avLst>
          </a:prstGeom>
          <a:solidFill>
            <a:schemeClr val="accent6">
              <a:alpha val="64280"/>
            </a:schemeClr>
          </a:solidFill>
          <a:scene3d>
            <a:camera prst="isometricLeftDown"/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8" name="立方体 67">
            <a:extLst>
              <a:ext uri="{FF2B5EF4-FFF2-40B4-BE49-F238E27FC236}">
                <a16:creationId xmlns:a16="http://schemas.microsoft.com/office/drawing/2014/main" id="{D7FF3AF2-45FE-A6AD-E709-2B6D575EBEAF}"/>
              </a:ext>
            </a:extLst>
          </p:cNvPr>
          <p:cNvSpPr/>
          <p:nvPr/>
        </p:nvSpPr>
        <p:spPr>
          <a:xfrm>
            <a:off x="5700576" y="5491376"/>
            <a:ext cx="812285" cy="797296"/>
          </a:xfrm>
          <a:prstGeom prst="cube">
            <a:avLst>
              <a:gd name="adj" fmla="val 57437"/>
            </a:avLst>
          </a:prstGeom>
          <a:solidFill>
            <a:schemeClr val="accent6">
              <a:alpha val="64280"/>
            </a:schemeClr>
          </a:solidFill>
          <a:scene3d>
            <a:camera prst="isometricLeftDown"/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9" name="立方体 68">
            <a:extLst>
              <a:ext uri="{FF2B5EF4-FFF2-40B4-BE49-F238E27FC236}">
                <a16:creationId xmlns:a16="http://schemas.microsoft.com/office/drawing/2014/main" id="{AD16406D-9369-CA3D-B0B7-C5E114D317C1}"/>
              </a:ext>
            </a:extLst>
          </p:cNvPr>
          <p:cNvSpPr/>
          <p:nvPr/>
        </p:nvSpPr>
        <p:spPr>
          <a:xfrm>
            <a:off x="4949987" y="5958413"/>
            <a:ext cx="812285" cy="797296"/>
          </a:xfrm>
          <a:prstGeom prst="cube">
            <a:avLst>
              <a:gd name="adj" fmla="val 57437"/>
            </a:avLst>
          </a:prstGeom>
          <a:solidFill>
            <a:schemeClr val="accent6">
              <a:alpha val="64280"/>
            </a:schemeClr>
          </a:solidFill>
          <a:scene3d>
            <a:camera prst="isometricLeftDown"/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2" name="椭圆 71">
            <a:extLst>
              <a:ext uri="{FF2B5EF4-FFF2-40B4-BE49-F238E27FC236}">
                <a16:creationId xmlns:a16="http://schemas.microsoft.com/office/drawing/2014/main" id="{A6C099EB-DC03-5427-81B2-F76619369A94}"/>
              </a:ext>
            </a:extLst>
          </p:cNvPr>
          <p:cNvSpPr/>
          <p:nvPr/>
        </p:nvSpPr>
        <p:spPr>
          <a:xfrm>
            <a:off x="4191942" y="5646439"/>
            <a:ext cx="193088" cy="193088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  <a:scene3d>
            <a:camera prst="orthographicFront"/>
            <a:lightRig rig="threePt" dir="t"/>
          </a:scene3d>
          <a:sp3d>
            <a:bevelT w="1080008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3" name="椭圆 72">
            <a:extLst>
              <a:ext uri="{FF2B5EF4-FFF2-40B4-BE49-F238E27FC236}">
                <a16:creationId xmlns:a16="http://schemas.microsoft.com/office/drawing/2014/main" id="{61D74C99-8231-8ECA-BF23-28D3180F97D5}"/>
              </a:ext>
            </a:extLst>
          </p:cNvPr>
          <p:cNvSpPr/>
          <p:nvPr/>
        </p:nvSpPr>
        <p:spPr>
          <a:xfrm>
            <a:off x="4964472" y="5207683"/>
            <a:ext cx="193088" cy="193088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  <a:scene3d>
            <a:camera prst="orthographicFront"/>
            <a:lightRig rig="threePt" dir="t"/>
          </a:scene3d>
          <a:sp3d>
            <a:bevelT w="1080008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4" name="椭圆 73">
            <a:extLst>
              <a:ext uri="{FF2B5EF4-FFF2-40B4-BE49-F238E27FC236}">
                <a16:creationId xmlns:a16="http://schemas.microsoft.com/office/drawing/2014/main" id="{5502B02B-6250-8C8E-E219-5FC0DDA4EB91}"/>
              </a:ext>
            </a:extLst>
          </p:cNvPr>
          <p:cNvSpPr/>
          <p:nvPr/>
        </p:nvSpPr>
        <p:spPr>
          <a:xfrm>
            <a:off x="5824096" y="4773034"/>
            <a:ext cx="193088" cy="193088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  <a:scene3d>
            <a:camera prst="orthographicFront"/>
            <a:lightRig rig="threePt" dir="t"/>
          </a:scene3d>
          <a:sp3d>
            <a:bevelT w="1080008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5" name="椭圆 74">
            <a:extLst>
              <a:ext uri="{FF2B5EF4-FFF2-40B4-BE49-F238E27FC236}">
                <a16:creationId xmlns:a16="http://schemas.microsoft.com/office/drawing/2014/main" id="{AB3BD66B-3831-D5C9-144E-41BDCF1EF762}"/>
              </a:ext>
            </a:extLst>
          </p:cNvPr>
          <p:cNvSpPr/>
          <p:nvPr/>
        </p:nvSpPr>
        <p:spPr>
          <a:xfrm>
            <a:off x="6343939" y="5056168"/>
            <a:ext cx="193088" cy="193088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  <a:scene3d>
            <a:camera prst="orthographicFront"/>
            <a:lightRig rig="threePt" dir="t"/>
          </a:scene3d>
          <a:sp3d>
            <a:bevelT w="1080008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6" name="椭圆 75">
            <a:extLst>
              <a:ext uri="{FF2B5EF4-FFF2-40B4-BE49-F238E27FC236}">
                <a16:creationId xmlns:a16="http://schemas.microsoft.com/office/drawing/2014/main" id="{5DF0E1EB-B5C9-DCA8-CC17-1B6D6F67EEA4}"/>
              </a:ext>
            </a:extLst>
          </p:cNvPr>
          <p:cNvSpPr/>
          <p:nvPr/>
        </p:nvSpPr>
        <p:spPr>
          <a:xfrm>
            <a:off x="5560216" y="5480077"/>
            <a:ext cx="193088" cy="193088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  <a:scene3d>
            <a:camera prst="orthographicFront"/>
            <a:lightRig rig="threePt" dir="t"/>
          </a:scene3d>
          <a:sp3d>
            <a:bevelT w="1080008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7" name="椭圆 76">
            <a:extLst>
              <a:ext uri="{FF2B5EF4-FFF2-40B4-BE49-F238E27FC236}">
                <a16:creationId xmlns:a16="http://schemas.microsoft.com/office/drawing/2014/main" id="{DF223A8C-746A-8D73-6A64-5E4CF9EC5086}"/>
              </a:ext>
            </a:extLst>
          </p:cNvPr>
          <p:cNvSpPr/>
          <p:nvPr/>
        </p:nvSpPr>
        <p:spPr>
          <a:xfrm>
            <a:off x="4753820" y="5940503"/>
            <a:ext cx="193088" cy="193088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  <a:scene3d>
            <a:camera prst="orthographicFront"/>
            <a:lightRig rig="threePt" dir="t"/>
          </a:scene3d>
          <a:sp3d>
            <a:bevelT w="1080008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8" name="椭圆 77">
            <a:extLst>
              <a:ext uri="{FF2B5EF4-FFF2-40B4-BE49-F238E27FC236}">
                <a16:creationId xmlns:a16="http://schemas.microsoft.com/office/drawing/2014/main" id="{CC6E3450-85FA-A41F-C9B8-1FEA685555A3}"/>
              </a:ext>
            </a:extLst>
          </p:cNvPr>
          <p:cNvSpPr/>
          <p:nvPr/>
        </p:nvSpPr>
        <p:spPr>
          <a:xfrm>
            <a:off x="5275472" y="6267251"/>
            <a:ext cx="193088" cy="193088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  <a:scene3d>
            <a:camera prst="orthographicFront"/>
            <a:lightRig rig="threePt" dir="t"/>
          </a:scene3d>
          <a:sp3d>
            <a:bevelT w="1080008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9" name="椭圆 78">
            <a:extLst>
              <a:ext uri="{FF2B5EF4-FFF2-40B4-BE49-F238E27FC236}">
                <a16:creationId xmlns:a16="http://schemas.microsoft.com/office/drawing/2014/main" id="{B8A3EEB4-EF0B-6195-31F0-08DCEFD918BA}"/>
              </a:ext>
            </a:extLst>
          </p:cNvPr>
          <p:cNvSpPr/>
          <p:nvPr/>
        </p:nvSpPr>
        <p:spPr>
          <a:xfrm>
            <a:off x="6015375" y="5808596"/>
            <a:ext cx="193088" cy="193088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  <a:scene3d>
            <a:camera prst="orthographicFront"/>
            <a:lightRig rig="threePt" dir="t"/>
          </a:scene3d>
          <a:sp3d>
            <a:bevelT w="1080008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0" name="椭圆 79">
            <a:extLst>
              <a:ext uri="{FF2B5EF4-FFF2-40B4-BE49-F238E27FC236}">
                <a16:creationId xmlns:a16="http://schemas.microsoft.com/office/drawing/2014/main" id="{FFB5B50D-F7D7-DC35-44D6-05DDE5AF243E}"/>
              </a:ext>
            </a:extLst>
          </p:cNvPr>
          <p:cNvSpPr/>
          <p:nvPr/>
        </p:nvSpPr>
        <p:spPr>
          <a:xfrm>
            <a:off x="6821896" y="5396127"/>
            <a:ext cx="193088" cy="193088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  <a:scene3d>
            <a:camera prst="orthographicFront"/>
            <a:lightRig rig="threePt" dir="t"/>
          </a:scene3d>
          <a:sp3d>
            <a:bevelT w="1080008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2" name="文本框 91">
            <a:extLst>
              <a:ext uri="{FF2B5EF4-FFF2-40B4-BE49-F238E27FC236}">
                <a16:creationId xmlns:a16="http://schemas.microsoft.com/office/drawing/2014/main" id="{F2F526F9-485A-D147-60FF-9D4356721E9C}"/>
              </a:ext>
            </a:extLst>
          </p:cNvPr>
          <p:cNvSpPr txBox="1"/>
          <p:nvPr/>
        </p:nvSpPr>
        <p:spPr>
          <a:xfrm>
            <a:off x="7602720" y="3797463"/>
            <a:ext cx="464037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dirty="0"/>
              <a:t>现在，维数升到</a:t>
            </a:r>
            <a:r>
              <a:rPr kumimoji="1" lang="en-US" altLang="zh-CN" sz="1600" dirty="0"/>
              <a:t>4.</a:t>
            </a:r>
          </a:p>
          <a:p>
            <a:r>
              <a:rPr kumimoji="1" lang="zh-CN" altLang="en-US" sz="1600" dirty="0"/>
              <a:t>相当于找的东西变为盒子中的物体。</a:t>
            </a:r>
            <a:endParaRPr kumimoji="1" lang="en-US" altLang="zh-CN" sz="1600" dirty="0"/>
          </a:p>
          <a:p>
            <a:r>
              <a:rPr kumimoji="1" lang="zh-CN" altLang="en-US" sz="1600" dirty="0"/>
              <a:t>现在我需要</a:t>
            </a:r>
            <a:r>
              <a:rPr kumimoji="1" lang="en-US" altLang="zh-CN" sz="1600" dirty="0"/>
              <a:t> (x, y, </a:t>
            </a:r>
            <a:r>
              <a:rPr kumimoji="1" lang="zh-CN" altLang="en-US" sz="1600" dirty="0"/>
              <a:t>盒子</a:t>
            </a:r>
            <a:r>
              <a:rPr kumimoji="1" lang="en-US" altLang="zh-CN" sz="1600" dirty="0"/>
              <a:t>,</a:t>
            </a:r>
            <a:r>
              <a:rPr kumimoji="1" lang="zh-CN" altLang="en-US" sz="1600" dirty="0"/>
              <a:t>物体</a:t>
            </a:r>
            <a:r>
              <a:rPr kumimoji="1" lang="en-US" altLang="zh-CN" sz="1600" dirty="0"/>
              <a:t>) </a:t>
            </a:r>
            <a:r>
              <a:rPr kumimoji="1" lang="zh-CN" altLang="en-US" sz="1600" b="1" dirty="0"/>
              <a:t>四个信息找到目标物</a:t>
            </a:r>
            <a:r>
              <a:rPr kumimoji="1" lang="zh-CN" altLang="en-US" sz="1600" dirty="0"/>
              <a:t>。和刚刚引入盒子一样，</a:t>
            </a:r>
            <a:r>
              <a:rPr kumimoji="1" lang="zh-CN" altLang="en-US" sz="1600" b="1" dirty="0"/>
              <a:t>虽然还是存放</a:t>
            </a:r>
            <a:r>
              <a:rPr kumimoji="1" lang="en-US" altLang="zh-CN" sz="1600" b="1" dirty="0"/>
              <a:t>6</a:t>
            </a:r>
            <a:r>
              <a:rPr kumimoji="1" lang="zh-CN" altLang="en-US" sz="1600" b="1" dirty="0"/>
              <a:t>个东西，但我们为这个系统加入了更多的可能性。</a:t>
            </a:r>
            <a:endParaRPr kumimoji="1" lang="en-US" altLang="zh-CN" sz="1600" b="1" dirty="0"/>
          </a:p>
          <a:p>
            <a:r>
              <a:rPr kumimoji="1" lang="zh-CN" altLang="en-US" sz="1600" dirty="0"/>
              <a:t>每个</a:t>
            </a:r>
            <a:r>
              <a:rPr lang="en" altLang="zh-CN" sz="1600" b="1" dirty="0"/>
              <a:t>bracket</a:t>
            </a:r>
            <a:r>
              <a:rPr lang="zh-CN" altLang="en" sz="1600" dirty="0"/>
              <a:t>的</a:t>
            </a:r>
            <a:r>
              <a:rPr lang="zh-CN" altLang="en-US" sz="1600" dirty="0"/>
              <a:t>颜色代表了一种维度。和图是对应的。</a:t>
            </a:r>
            <a:endParaRPr lang="en-US" altLang="zh-CN" sz="1600" dirty="0"/>
          </a:p>
          <a:p>
            <a:r>
              <a:rPr kumimoji="1" lang="en-US" altLang="zh-CN" sz="1600" b="1" dirty="0"/>
              <a:t>Tensor</a:t>
            </a:r>
            <a:r>
              <a:rPr kumimoji="1" lang="zh-CN" altLang="en-US" sz="1600" b="1" dirty="0"/>
              <a:t>是以</a:t>
            </a:r>
            <a:r>
              <a:rPr kumimoji="1" lang="en-US" altLang="zh-CN" sz="1600" b="1" dirty="0"/>
              <a:t>bracket</a:t>
            </a:r>
            <a:r>
              <a:rPr kumimoji="1" lang="zh-CN" altLang="en-US" sz="1600" b="1" dirty="0"/>
              <a:t>表达元素被封装在一个新的维度</a:t>
            </a:r>
            <a:r>
              <a:rPr kumimoji="1" lang="zh-CN" altLang="en-US" sz="1600" dirty="0"/>
              <a:t>，所以升维后看起来是上面这种很多</a:t>
            </a:r>
            <a:r>
              <a:rPr kumimoji="1" lang="en-US" altLang="zh-CN" sz="1600" dirty="0"/>
              <a:t>brackets</a:t>
            </a:r>
            <a:r>
              <a:rPr kumimoji="1" lang="zh-CN" altLang="en-US" sz="1600" dirty="0"/>
              <a:t>的形式。</a:t>
            </a:r>
            <a:endParaRPr kumimoji="1" lang="en-US" altLang="zh-CN" sz="1600" dirty="0"/>
          </a:p>
          <a:p>
            <a:r>
              <a:rPr kumimoji="1" lang="zh-CN" altLang="en-US" sz="1600" dirty="0"/>
              <a:t>所以，以后看到一个</a:t>
            </a:r>
            <a:r>
              <a:rPr kumimoji="1" lang="en-US" altLang="zh-CN" sz="1600" dirty="0"/>
              <a:t>tensor</a:t>
            </a:r>
            <a:r>
              <a:rPr kumimoji="1" lang="zh-CN" altLang="en-US" sz="1600" dirty="0"/>
              <a:t>，只要数一数首个元素前</a:t>
            </a:r>
            <a:r>
              <a:rPr kumimoji="1" lang="en-US" altLang="zh-CN" sz="1600" dirty="0"/>
              <a:t>bracket</a:t>
            </a:r>
            <a:r>
              <a:rPr kumimoji="1" lang="zh-CN" altLang="en-US" sz="1600" dirty="0"/>
              <a:t>的个数，就知道是几维数据。</a:t>
            </a:r>
            <a:endParaRPr kumimoji="1" lang="en-US" altLang="zh-CN" sz="1600" dirty="0"/>
          </a:p>
        </p:txBody>
      </p:sp>
      <p:sp>
        <p:nvSpPr>
          <p:cNvPr id="94" name="文本框 93">
            <a:extLst>
              <a:ext uri="{FF2B5EF4-FFF2-40B4-BE49-F238E27FC236}">
                <a16:creationId xmlns:a16="http://schemas.microsoft.com/office/drawing/2014/main" id="{4D211180-6245-B975-8A7F-B22CEA288F44}"/>
              </a:ext>
            </a:extLst>
          </p:cNvPr>
          <p:cNvSpPr txBox="1"/>
          <p:nvPr/>
        </p:nvSpPr>
        <p:spPr>
          <a:xfrm>
            <a:off x="2027013" y="6445071"/>
            <a:ext cx="19774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dirty="0"/>
              <a:t>(1*3*2)</a:t>
            </a:r>
            <a:r>
              <a:rPr kumimoji="1" lang="zh-CN" altLang="en-US" dirty="0"/>
              <a:t>维度示意</a:t>
            </a:r>
            <a:endParaRPr lang="zh-CN" altLang="en-US" dirty="0"/>
          </a:p>
        </p:txBody>
      </p:sp>
      <p:sp>
        <p:nvSpPr>
          <p:cNvPr id="95" name="文本框 94">
            <a:extLst>
              <a:ext uri="{FF2B5EF4-FFF2-40B4-BE49-F238E27FC236}">
                <a16:creationId xmlns:a16="http://schemas.microsoft.com/office/drawing/2014/main" id="{83A96F0F-977D-604B-A85C-FF77C85628BE}"/>
              </a:ext>
            </a:extLst>
          </p:cNvPr>
          <p:cNvSpPr txBox="1"/>
          <p:nvPr/>
        </p:nvSpPr>
        <p:spPr>
          <a:xfrm>
            <a:off x="5502149" y="6445071"/>
            <a:ext cx="21060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dirty="0"/>
              <a:t>(1*3*2</a:t>
            </a:r>
            <a:r>
              <a:rPr kumimoji="1" lang="zh-CN" altLang="en-US" dirty="0"/>
              <a:t>*</a:t>
            </a:r>
            <a:r>
              <a:rPr kumimoji="1" lang="en-US" altLang="zh-CN" dirty="0"/>
              <a:t>1)</a:t>
            </a:r>
            <a:r>
              <a:rPr kumimoji="1" lang="zh-CN" altLang="en-US" dirty="0"/>
              <a:t>维度示意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402566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6EBD96-EEE6-3D37-CF12-8343FF94D0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C96AB331-C9A4-B4CF-E3D6-8A34294A5DF2}"/>
              </a:ext>
            </a:extLst>
          </p:cNvPr>
          <p:cNvSpPr txBox="1"/>
          <p:nvPr/>
        </p:nvSpPr>
        <p:spPr>
          <a:xfrm>
            <a:off x="-23083" y="1584267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/>
              <a:t>0.</a:t>
            </a:r>
            <a:r>
              <a:rPr kumimoji="1" lang="zh-CN" altLang="en-US" sz="2000" dirty="0"/>
              <a:t> 基本定义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05784A8-AC26-0F1F-A092-B90844E49434}"/>
              </a:ext>
            </a:extLst>
          </p:cNvPr>
          <p:cNvSpPr txBox="1"/>
          <p:nvPr/>
        </p:nvSpPr>
        <p:spPr>
          <a:xfrm>
            <a:off x="-23083" y="1984377"/>
            <a:ext cx="52148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/>
              <a:t>1.</a:t>
            </a:r>
            <a:r>
              <a:rPr kumimoji="1" lang="zh-CN" altLang="en-US" sz="2000" dirty="0"/>
              <a:t> 以图像输入为例，说明 </a:t>
            </a:r>
            <a:r>
              <a:rPr kumimoji="1" lang="en-US" altLang="zh-CN" sz="2000" dirty="0"/>
              <a:t>backbone</a:t>
            </a:r>
            <a:r>
              <a:rPr kumimoji="1" lang="zh-CN" altLang="en-US" sz="2000" dirty="0"/>
              <a:t> 在干什么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B48ED0E-8192-F8EB-CDA8-A130799D7A5A}"/>
              </a:ext>
            </a:extLst>
          </p:cNvPr>
          <p:cNvSpPr txBox="1"/>
          <p:nvPr/>
        </p:nvSpPr>
        <p:spPr>
          <a:xfrm>
            <a:off x="-23083" y="2384487"/>
            <a:ext cx="45736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dirty="0"/>
              <a:t>小测试：</a:t>
            </a:r>
            <a:r>
              <a:rPr kumimoji="1" lang="en-US" altLang="zh-CN" sz="2000" dirty="0"/>
              <a:t>backbone</a:t>
            </a:r>
            <a:r>
              <a:rPr kumimoji="1" lang="zh-CN" altLang="en-US" sz="2000" dirty="0"/>
              <a:t>真的输出特征了吗？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A3A2AA1-027F-1EE0-3191-12BBC65B5F8E}"/>
              </a:ext>
            </a:extLst>
          </p:cNvPr>
          <p:cNvSpPr txBox="1"/>
          <p:nvPr/>
        </p:nvSpPr>
        <p:spPr>
          <a:xfrm>
            <a:off x="-23083" y="1061047"/>
            <a:ext cx="109552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262626"/>
                </a:solidFill>
                <a:latin typeface="-apple-system"/>
              </a:rPr>
              <a:t>四、</a:t>
            </a:r>
            <a:r>
              <a:rPr lang="en-US" altLang="zh-CN" sz="2800" b="1" dirty="0">
                <a:solidFill>
                  <a:srgbClr val="262626"/>
                </a:solidFill>
                <a:latin typeface="-apple-system"/>
              </a:rPr>
              <a:t>Network</a:t>
            </a:r>
            <a:r>
              <a:rPr lang="zh-CN" altLang="en-US" sz="2800" b="1" dirty="0">
                <a:solidFill>
                  <a:srgbClr val="262626"/>
                </a:solidFill>
                <a:latin typeface="-apple-system"/>
              </a:rPr>
              <a:t> </a:t>
            </a:r>
            <a:r>
              <a:rPr lang="en-US" altLang="zh-CN" sz="2800" b="1" dirty="0">
                <a:solidFill>
                  <a:srgbClr val="262626"/>
                </a:solidFill>
                <a:latin typeface="-apple-system"/>
              </a:rPr>
              <a:t>Architecture</a:t>
            </a:r>
            <a:r>
              <a:rPr lang="zh-CN" altLang="en-US" sz="2800" b="1" dirty="0">
                <a:solidFill>
                  <a:srgbClr val="262626"/>
                </a:solidFill>
                <a:latin typeface="-apple-system"/>
              </a:rPr>
              <a:t> </a:t>
            </a:r>
            <a:r>
              <a:rPr lang="en-US" altLang="zh-CN" sz="2800" b="1" dirty="0">
                <a:solidFill>
                  <a:srgbClr val="262626"/>
                </a:solidFill>
                <a:latin typeface="-apple-system"/>
              </a:rPr>
              <a:t>–</a:t>
            </a:r>
            <a:r>
              <a:rPr lang="zh-CN" altLang="en-US" sz="2800" b="1" dirty="0">
                <a:solidFill>
                  <a:srgbClr val="262626"/>
                </a:solidFill>
                <a:latin typeface="-apple-system"/>
              </a:rPr>
              <a:t> </a:t>
            </a:r>
            <a:r>
              <a:rPr lang="en-US" altLang="zh-CN" sz="2800" b="1" dirty="0">
                <a:solidFill>
                  <a:srgbClr val="262626"/>
                </a:solidFill>
                <a:latin typeface="-apple-system"/>
              </a:rPr>
              <a:t>Backbone: The stepping stone to everything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82839D8-66AB-F7FF-5A83-A97DC13EA35F}"/>
              </a:ext>
            </a:extLst>
          </p:cNvPr>
          <p:cNvSpPr txBox="1"/>
          <p:nvPr/>
        </p:nvSpPr>
        <p:spPr>
          <a:xfrm>
            <a:off x="0" y="2784597"/>
            <a:ext cx="75194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262626"/>
                </a:solidFill>
                <a:latin typeface="-apple-system"/>
              </a:rPr>
              <a:t>五、</a:t>
            </a:r>
            <a:r>
              <a:rPr lang="en-US" altLang="zh-CN" sz="2800" b="1" dirty="0">
                <a:solidFill>
                  <a:srgbClr val="262626"/>
                </a:solidFill>
                <a:latin typeface="-apple-system"/>
              </a:rPr>
              <a:t>Network</a:t>
            </a:r>
            <a:r>
              <a:rPr lang="zh-CN" altLang="en-US" sz="2800" b="1" dirty="0">
                <a:solidFill>
                  <a:srgbClr val="262626"/>
                </a:solidFill>
                <a:latin typeface="-apple-system"/>
              </a:rPr>
              <a:t> </a:t>
            </a:r>
            <a:r>
              <a:rPr lang="en-US" altLang="zh-CN" sz="2800" b="1" dirty="0">
                <a:solidFill>
                  <a:srgbClr val="262626"/>
                </a:solidFill>
                <a:latin typeface="-apple-system"/>
              </a:rPr>
              <a:t>Architecture</a:t>
            </a:r>
            <a:r>
              <a:rPr lang="zh-CN" altLang="en-US" sz="2800" b="1" dirty="0">
                <a:solidFill>
                  <a:srgbClr val="262626"/>
                </a:solidFill>
                <a:latin typeface="-apple-system"/>
              </a:rPr>
              <a:t> </a:t>
            </a:r>
            <a:r>
              <a:rPr lang="en-US" altLang="zh-CN" sz="2800" b="1" dirty="0">
                <a:solidFill>
                  <a:srgbClr val="262626"/>
                </a:solidFill>
                <a:latin typeface="-apple-system"/>
              </a:rPr>
              <a:t>–</a:t>
            </a:r>
            <a:r>
              <a:rPr lang="zh-CN" altLang="en-US" sz="2800" b="1" dirty="0">
                <a:solidFill>
                  <a:srgbClr val="262626"/>
                </a:solidFill>
                <a:latin typeface="-apple-system"/>
              </a:rPr>
              <a:t> </a:t>
            </a:r>
            <a:r>
              <a:rPr lang="en-US" altLang="zh-CN" sz="2800" b="1" dirty="0">
                <a:solidFill>
                  <a:srgbClr val="262626"/>
                </a:solidFill>
                <a:latin typeface="-apple-system"/>
              </a:rPr>
              <a:t>Position</a:t>
            </a:r>
            <a:r>
              <a:rPr lang="zh-CN" altLang="en-US" sz="2800" b="1" dirty="0">
                <a:solidFill>
                  <a:srgbClr val="262626"/>
                </a:solidFill>
                <a:latin typeface="-apple-system"/>
              </a:rPr>
              <a:t> </a:t>
            </a:r>
            <a:r>
              <a:rPr lang="en-US" altLang="zh-CN" sz="2800" b="1" dirty="0">
                <a:solidFill>
                  <a:srgbClr val="262626"/>
                </a:solidFill>
                <a:latin typeface="-apple-system"/>
              </a:rPr>
              <a:t>Embedding</a:t>
            </a:r>
            <a:r>
              <a:rPr lang="zh-CN" altLang="en-US" sz="2800" b="1" dirty="0">
                <a:solidFill>
                  <a:srgbClr val="262626"/>
                </a:solidFill>
                <a:latin typeface="-apple-system"/>
              </a:rPr>
              <a:t> </a:t>
            </a:r>
            <a:endParaRPr lang="en-US" altLang="zh-CN" sz="2800" b="1" dirty="0">
              <a:solidFill>
                <a:srgbClr val="262626"/>
              </a:solidFill>
              <a:latin typeface="-apple-system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41A4F91-4469-2696-F5CC-549271BB8D98}"/>
              </a:ext>
            </a:extLst>
          </p:cNvPr>
          <p:cNvSpPr txBox="1"/>
          <p:nvPr/>
        </p:nvSpPr>
        <p:spPr>
          <a:xfrm>
            <a:off x="0" y="3307817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/>
              <a:t>0.</a:t>
            </a:r>
            <a:r>
              <a:rPr kumimoji="1" lang="zh-CN" altLang="en-US" sz="2000" dirty="0"/>
              <a:t> 基本定义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C5B9AF1-5628-219A-67AA-DA6BD7162F6A}"/>
              </a:ext>
            </a:extLst>
          </p:cNvPr>
          <p:cNvSpPr txBox="1"/>
          <p:nvPr/>
        </p:nvSpPr>
        <p:spPr>
          <a:xfrm>
            <a:off x="-23083" y="3707927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/>
              <a:t>1.</a:t>
            </a:r>
            <a:r>
              <a:rPr kumimoji="1" lang="zh-CN" altLang="en-US" sz="2000" dirty="0"/>
              <a:t> 接受的输入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4538F98A-D817-7BAF-34D6-B3FCA3A80836}"/>
              </a:ext>
            </a:extLst>
          </p:cNvPr>
          <p:cNvSpPr txBox="1"/>
          <p:nvPr/>
        </p:nvSpPr>
        <p:spPr>
          <a:xfrm>
            <a:off x="-23083" y="4108037"/>
            <a:ext cx="32978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/>
              <a:t>2.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Position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Encoding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Process</a:t>
            </a:r>
            <a:endParaRPr kumimoji="1" lang="zh-CN" altLang="en-US" sz="2000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E37A72E9-393B-8DF1-B38E-BDC2FF66AF12}"/>
              </a:ext>
            </a:extLst>
          </p:cNvPr>
          <p:cNvSpPr txBox="1"/>
          <p:nvPr/>
        </p:nvSpPr>
        <p:spPr>
          <a:xfrm>
            <a:off x="-23083" y="4508147"/>
            <a:ext cx="56703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/>
              <a:t>3.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PCA</a:t>
            </a:r>
            <a:r>
              <a:rPr kumimoji="1" lang="zh-CN" altLang="en-US" sz="2000" dirty="0"/>
              <a:t> 对 </a:t>
            </a:r>
            <a:r>
              <a:rPr kumimoji="1" lang="en-US" altLang="zh-CN" sz="2000" dirty="0"/>
              <a:t>Position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Embedding</a:t>
            </a:r>
            <a:r>
              <a:rPr kumimoji="1" lang="zh-CN" altLang="en-US" sz="2000" dirty="0"/>
              <a:t> 的效果进行可视化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29AB6CE-CAA9-C515-BB60-EF9393C3085A}"/>
              </a:ext>
            </a:extLst>
          </p:cNvPr>
          <p:cNvSpPr txBox="1"/>
          <p:nvPr/>
        </p:nvSpPr>
        <p:spPr>
          <a:xfrm>
            <a:off x="0" y="4904401"/>
            <a:ext cx="5262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附件：为什么升维后的编码看起来不那么直观了？</a:t>
            </a:r>
          </a:p>
        </p:txBody>
      </p:sp>
    </p:spTree>
    <p:extLst>
      <p:ext uri="{BB962C8B-B14F-4D97-AF65-F5344CB8AC3E}">
        <p14:creationId xmlns:p14="http://schemas.microsoft.com/office/powerpoint/2010/main" val="22008175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750A6F-F8E7-E281-ADC5-32D4082543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5" name="直线连接符 74">
            <a:extLst>
              <a:ext uri="{FF2B5EF4-FFF2-40B4-BE49-F238E27FC236}">
                <a16:creationId xmlns:a16="http://schemas.microsoft.com/office/drawing/2014/main" id="{E51343AB-0E3E-BC7D-AE74-C8C684D6DCE7}"/>
              </a:ext>
            </a:extLst>
          </p:cNvPr>
          <p:cNvCxnSpPr>
            <a:cxnSpLocks/>
          </p:cNvCxnSpPr>
          <p:nvPr/>
        </p:nvCxnSpPr>
        <p:spPr>
          <a:xfrm>
            <a:off x="0" y="4900693"/>
            <a:ext cx="12192000" cy="0"/>
          </a:xfrm>
          <a:prstGeom prst="line">
            <a:avLst/>
          </a:prstGeom>
          <a:ln>
            <a:solidFill>
              <a:srgbClr val="E6EDF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直线连接符 64">
            <a:extLst>
              <a:ext uri="{FF2B5EF4-FFF2-40B4-BE49-F238E27FC236}">
                <a16:creationId xmlns:a16="http://schemas.microsoft.com/office/drawing/2014/main" id="{3C32AD01-8CDC-8131-F463-010BF11ED9D1}"/>
              </a:ext>
            </a:extLst>
          </p:cNvPr>
          <p:cNvCxnSpPr>
            <a:cxnSpLocks/>
          </p:cNvCxnSpPr>
          <p:nvPr/>
        </p:nvCxnSpPr>
        <p:spPr>
          <a:xfrm>
            <a:off x="0" y="3741128"/>
            <a:ext cx="12192000" cy="0"/>
          </a:xfrm>
          <a:prstGeom prst="line">
            <a:avLst/>
          </a:prstGeom>
          <a:ln>
            <a:solidFill>
              <a:srgbClr val="E6EDF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图片 2">
            <a:extLst>
              <a:ext uri="{FF2B5EF4-FFF2-40B4-BE49-F238E27FC236}">
                <a16:creationId xmlns:a16="http://schemas.microsoft.com/office/drawing/2014/main" id="{FB05A791-58E3-8539-02A8-F62EE672445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9093"/>
          <a:stretch>
            <a:fillRect/>
          </a:stretch>
        </p:blipFill>
        <p:spPr>
          <a:xfrm>
            <a:off x="0" y="565910"/>
            <a:ext cx="3568700" cy="2260563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18F2A369-E482-47A1-3426-446ACAC80BD4}"/>
              </a:ext>
            </a:extLst>
          </p:cNvPr>
          <p:cNvSpPr txBox="1"/>
          <p:nvPr/>
        </p:nvSpPr>
        <p:spPr>
          <a:xfrm>
            <a:off x="0" y="3094797"/>
            <a:ext cx="5070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Carla</a:t>
            </a:r>
            <a:r>
              <a:rPr kumimoji="1" lang="zh-CN" altLang="en-US" dirty="0"/>
              <a:t>中，</a:t>
            </a:r>
            <a:r>
              <a:rPr kumimoji="1" lang="en-US" altLang="zh-CN" dirty="0"/>
              <a:t>lidar</a:t>
            </a:r>
            <a:r>
              <a:rPr kumimoji="1" lang="zh-CN" altLang="en-US" dirty="0"/>
              <a:t> 文件夹的</a:t>
            </a:r>
            <a:r>
              <a:rPr kumimoji="1" lang="en-US" altLang="zh-CN" dirty="0" err="1"/>
              <a:t>npy</a:t>
            </a:r>
            <a:r>
              <a:rPr kumimoji="1" lang="zh-CN" altLang="en-US" dirty="0"/>
              <a:t>文件直接读出的数据</a:t>
            </a:r>
            <a:endParaRPr kumimoji="1" lang="en-US" altLang="zh-CN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CDFBE0C-421F-FCA5-2FEF-88A45CBFE70E}"/>
              </a:ext>
            </a:extLst>
          </p:cNvPr>
          <p:cNvSpPr txBox="1"/>
          <p:nvPr/>
        </p:nvSpPr>
        <p:spPr>
          <a:xfrm>
            <a:off x="506865" y="2725465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i="1" dirty="0"/>
              <a:t>x</a:t>
            </a:r>
            <a:endParaRPr kumimoji="1" lang="zh-CN" altLang="en-US" i="1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3A019DD4-39F9-72AF-05A4-A0234752A431}"/>
              </a:ext>
            </a:extLst>
          </p:cNvPr>
          <p:cNvSpPr txBox="1"/>
          <p:nvPr/>
        </p:nvSpPr>
        <p:spPr>
          <a:xfrm>
            <a:off x="1356676" y="2711177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i="1" dirty="0"/>
              <a:t>y</a:t>
            </a:r>
            <a:endParaRPr kumimoji="1" lang="zh-CN" altLang="en-US" i="1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85C9EFE7-6541-727F-C1A9-5453C0C00562}"/>
              </a:ext>
            </a:extLst>
          </p:cNvPr>
          <p:cNvSpPr txBox="1"/>
          <p:nvPr/>
        </p:nvSpPr>
        <p:spPr>
          <a:xfrm>
            <a:off x="2206487" y="2725465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i="1" dirty="0"/>
              <a:t>z</a:t>
            </a:r>
            <a:endParaRPr kumimoji="1" lang="zh-CN" altLang="en-US" i="1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D6A487E3-CDC8-91EE-5AE6-E937F2865A44}"/>
              </a:ext>
            </a:extLst>
          </p:cNvPr>
          <p:cNvSpPr txBox="1"/>
          <p:nvPr/>
        </p:nvSpPr>
        <p:spPr>
          <a:xfrm>
            <a:off x="2626156" y="2775969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Intensity</a:t>
            </a:r>
            <a:endParaRPr kumimoji="1" lang="zh-CN" altLang="en-US" dirty="0"/>
          </a:p>
        </p:txBody>
      </p:sp>
      <p:cxnSp>
        <p:nvCxnSpPr>
          <p:cNvPr id="21" name="直线箭头连接符 20">
            <a:extLst>
              <a:ext uri="{FF2B5EF4-FFF2-40B4-BE49-F238E27FC236}">
                <a16:creationId xmlns:a16="http://schemas.microsoft.com/office/drawing/2014/main" id="{0E55B9DA-BD17-390D-C0D0-AA9F8C98E4E1}"/>
              </a:ext>
            </a:extLst>
          </p:cNvPr>
          <p:cNvCxnSpPr/>
          <p:nvPr/>
        </p:nvCxnSpPr>
        <p:spPr>
          <a:xfrm>
            <a:off x="3786188" y="1696191"/>
            <a:ext cx="871537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901A941C-6256-59F5-6F52-011EBBA0C84E}"/>
              </a:ext>
            </a:extLst>
          </p:cNvPr>
          <p:cNvSpPr txBox="1"/>
          <p:nvPr/>
        </p:nvSpPr>
        <p:spPr>
          <a:xfrm>
            <a:off x="4900612" y="867516"/>
            <a:ext cx="5875326" cy="20313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雷达定义</a:t>
            </a:r>
            <a:r>
              <a:rPr kumimoji="1" lang="zh-CN" altLang="en" dirty="0"/>
              <a:t>来自</a:t>
            </a:r>
            <a:r>
              <a:rPr kumimoji="1" lang="en" altLang="zh-CN" dirty="0"/>
              <a:t>/</a:t>
            </a:r>
            <a:r>
              <a:rPr kumimoji="1" lang="en" altLang="zh-CN" dirty="0" err="1"/>
              <a:t>carla</a:t>
            </a:r>
            <a:r>
              <a:rPr kumimoji="1" lang="en" altLang="zh-CN" dirty="0"/>
              <a:t>/</a:t>
            </a:r>
            <a:r>
              <a:rPr kumimoji="1" lang="en" altLang="zh-CN" dirty="0" err="1"/>
              <a:t>PythonAPI</a:t>
            </a:r>
            <a:r>
              <a:rPr kumimoji="1" lang="en" altLang="zh-CN" dirty="0"/>
              <a:t>/examples</a:t>
            </a:r>
            <a:r>
              <a:rPr kumimoji="1" lang="en-US" altLang="zh-CN" dirty="0"/>
              <a:t>/open3d_lidar.py</a:t>
            </a:r>
          </a:p>
          <a:p>
            <a:r>
              <a:rPr kumimoji="1" lang="zh-CN" altLang="en-US" dirty="0"/>
              <a:t>特性有：</a:t>
            </a:r>
            <a:endParaRPr kumimoji="1" lang="en-US" altLang="zh-CN" dirty="0"/>
          </a:p>
          <a:p>
            <a:r>
              <a:rPr kumimoji="1" lang="zh-CN" altLang="en-US" dirty="0"/>
              <a:t>扫描距离 </a:t>
            </a:r>
            <a:r>
              <a:rPr kumimoji="1" lang="en-US" altLang="zh-CN" b="1" dirty="0">
                <a:solidFill>
                  <a:srgbClr val="FF0000"/>
                </a:solidFill>
              </a:rPr>
              <a:t>100m</a:t>
            </a:r>
          </a:p>
          <a:p>
            <a:r>
              <a:rPr kumimoji="1" lang="zh-CN" altLang="en-US" dirty="0"/>
              <a:t>视场角：</a:t>
            </a:r>
            <a:r>
              <a:rPr kumimoji="1" lang="en-US" altLang="zh-CN" dirty="0"/>
              <a:t>-25</a:t>
            </a:r>
            <a:r>
              <a:rPr kumimoji="1" lang="zh-CN" altLang="en-US" dirty="0"/>
              <a:t>～</a:t>
            </a:r>
            <a:r>
              <a:rPr kumimoji="1" lang="en-US" altLang="zh-CN" dirty="0"/>
              <a:t>+15</a:t>
            </a:r>
            <a:r>
              <a:rPr kumimoji="1" lang="zh-CN" altLang="en-US" dirty="0"/>
              <a:t> 度</a:t>
            </a:r>
            <a:endParaRPr kumimoji="1" lang="en-US" altLang="zh-CN" dirty="0"/>
          </a:p>
          <a:p>
            <a:r>
              <a:rPr kumimoji="1" lang="zh-CN" altLang="en-US" dirty="0"/>
              <a:t>安装位置：</a:t>
            </a:r>
            <a:r>
              <a:rPr kumimoji="1" lang="en-US" altLang="zh-CN" dirty="0">
                <a:solidFill>
                  <a:srgbClr val="FF0000"/>
                </a:solidFill>
              </a:rPr>
              <a:t>x = -0.5, z = 1.8 </a:t>
            </a:r>
            <a:r>
              <a:rPr kumimoji="1" lang="zh-CN" altLang="en-US" dirty="0"/>
              <a:t>（安装在车顶，有一定偏移）</a:t>
            </a:r>
            <a:endParaRPr kumimoji="1" lang="en-US" altLang="zh-CN" dirty="0"/>
          </a:p>
          <a:p>
            <a:r>
              <a:rPr kumimoji="1" lang="en-US" altLang="zh-CN" dirty="0"/>
              <a:t>…</a:t>
            </a:r>
            <a:r>
              <a:rPr kumimoji="1" lang="zh-CN" altLang="en-US" dirty="0"/>
              <a:t>（省略）</a:t>
            </a:r>
            <a:endParaRPr kumimoji="1" lang="en-US" altLang="zh-CN" dirty="0"/>
          </a:p>
          <a:p>
            <a:endParaRPr kumimoji="1" lang="zh-CN" altLang="en-US" dirty="0"/>
          </a:p>
        </p:txBody>
      </p:sp>
      <p:pic>
        <p:nvPicPr>
          <p:cNvPr id="38" name="图片 37">
            <a:extLst>
              <a:ext uri="{FF2B5EF4-FFF2-40B4-BE49-F238E27FC236}">
                <a16:creationId xmlns:a16="http://schemas.microsoft.com/office/drawing/2014/main" id="{499B4362-591A-C4AC-7DC4-3457D800D6C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717" t="4356" r="7593" b="4083"/>
          <a:stretch>
            <a:fillRect/>
          </a:stretch>
        </p:blipFill>
        <p:spPr>
          <a:xfrm>
            <a:off x="5742027" y="2826473"/>
            <a:ext cx="4487500" cy="4046647"/>
          </a:xfrm>
          <a:prstGeom prst="rect">
            <a:avLst/>
          </a:prstGeom>
        </p:spPr>
      </p:pic>
      <p:cxnSp>
        <p:nvCxnSpPr>
          <p:cNvPr id="32" name="直线箭头连接符 31">
            <a:extLst>
              <a:ext uri="{FF2B5EF4-FFF2-40B4-BE49-F238E27FC236}">
                <a16:creationId xmlns:a16="http://schemas.microsoft.com/office/drawing/2014/main" id="{CE7A218D-E775-E6C6-F2DD-27BB256386E3}"/>
              </a:ext>
            </a:extLst>
          </p:cNvPr>
          <p:cNvCxnSpPr>
            <a:cxnSpLocks/>
          </p:cNvCxnSpPr>
          <p:nvPr/>
        </p:nvCxnSpPr>
        <p:spPr>
          <a:xfrm>
            <a:off x="7911361" y="2398039"/>
            <a:ext cx="0" cy="37793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文本框 41">
            <a:extLst>
              <a:ext uri="{FF2B5EF4-FFF2-40B4-BE49-F238E27FC236}">
                <a16:creationId xmlns:a16="http://schemas.microsoft.com/office/drawing/2014/main" id="{B2C777FC-D6F5-5260-1091-0C7F1F1965E6}"/>
              </a:ext>
            </a:extLst>
          </p:cNvPr>
          <p:cNvSpPr txBox="1"/>
          <p:nvPr/>
        </p:nvSpPr>
        <p:spPr>
          <a:xfrm>
            <a:off x="0" y="0"/>
            <a:ext cx="105582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262626"/>
                </a:solidFill>
                <a:latin typeface="-apple-system"/>
              </a:rPr>
              <a:t>一、到底是什么数据传入了 </a:t>
            </a:r>
            <a:r>
              <a:rPr lang="en-US" altLang="zh-CN" sz="2800" b="1" dirty="0">
                <a:solidFill>
                  <a:srgbClr val="262626"/>
                </a:solidFill>
                <a:latin typeface="-apple-system"/>
              </a:rPr>
              <a:t>Transformer</a:t>
            </a:r>
            <a:r>
              <a:rPr lang="zh-CN" altLang="en-US" sz="2800" b="1" dirty="0">
                <a:solidFill>
                  <a:srgbClr val="262626"/>
                </a:solidFill>
                <a:latin typeface="-apple-system"/>
              </a:rPr>
              <a:t> </a:t>
            </a:r>
            <a:r>
              <a:rPr lang="en-US" altLang="zh-CN" sz="2800" b="1" dirty="0">
                <a:solidFill>
                  <a:srgbClr val="262626"/>
                </a:solidFill>
                <a:latin typeface="-apple-system"/>
              </a:rPr>
              <a:t>–</a:t>
            </a:r>
            <a:r>
              <a:rPr lang="zh-CN" altLang="en-US" sz="2800" b="1" dirty="0">
                <a:solidFill>
                  <a:srgbClr val="262626"/>
                </a:solidFill>
                <a:latin typeface="-apple-system"/>
              </a:rPr>
              <a:t> 雷达信号的</a:t>
            </a:r>
            <a:r>
              <a:rPr lang="en-US" altLang="zh-CN" sz="2800" b="1" dirty="0">
                <a:solidFill>
                  <a:srgbClr val="262626"/>
                </a:solidFill>
                <a:latin typeface="-apple-system"/>
              </a:rPr>
              <a:t>BEV</a:t>
            </a:r>
            <a:r>
              <a:rPr lang="zh-CN" altLang="en-US" sz="2800" b="1" dirty="0">
                <a:solidFill>
                  <a:srgbClr val="262626"/>
                </a:solidFill>
                <a:latin typeface="-apple-system"/>
              </a:rPr>
              <a:t>三通道化</a:t>
            </a:r>
            <a:endParaRPr lang="zh-CN" altLang="en-US" sz="2800" b="0" i="0" dirty="0">
              <a:solidFill>
                <a:srgbClr val="262626"/>
              </a:solidFill>
              <a:effectLst/>
              <a:latin typeface="-apple-system"/>
            </a:endParaRPr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59F73578-87B6-0DB3-8738-14AA576F1EDF}"/>
              </a:ext>
            </a:extLst>
          </p:cNvPr>
          <p:cNvSpPr txBox="1"/>
          <p:nvPr/>
        </p:nvSpPr>
        <p:spPr>
          <a:xfrm>
            <a:off x="0" y="3906251"/>
            <a:ext cx="51025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图也没什么神奇的，就是</a:t>
            </a:r>
            <a:r>
              <a:rPr kumimoji="1" lang="en-US" altLang="zh-CN" dirty="0"/>
              <a:t>(x, y, z)</a:t>
            </a:r>
            <a:r>
              <a:rPr kumimoji="1" lang="zh-CN" altLang="en-US" dirty="0"/>
              <a:t>各个维度拿出来，放到了坐标轴上。</a:t>
            </a:r>
            <a:endParaRPr kumimoji="1" lang="en-US" altLang="zh-CN" dirty="0"/>
          </a:p>
          <a:p>
            <a:r>
              <a:rPr kumimoji="1" lang="zh-CN" altLang="en-US" dirty="0"/>
              <a:t>但是必须思考一个问题就是，</a:t>
            </a:r>
            <a:r>
              <a:rPr kumimoji="1" lang="en-US" altLang="zh-CN" b="1" dirty="0" err="1"/>
              <a:t>x,y,z</a:t>
            </a:r>
            <a:r>
              <a:rPr kumimoji="1" lang="zh-CN" altLang="en-US" b="1" dirty="0"/>
              <a:t>的范围合理吗？</a:t>
            </a:r>
            <a:endParaRPr kumimoji="1" lang="en-US" altLang="zh-CN" b="1" dirty="0"/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85BA1277-46D0-34C0-8FBC-E2FF3AB39CCC}"/>
              </a:ext>
            </a:extLst>
          </p:cNvPr>
          <p:cNvSpPr txBox="1"/>
          <p:nvPr/>
        </p:nvSpPr>
        <p:spPr>
          <a:xfrm>
            <a:off x="0" y="4928757"/>
            <a:ext cx="510252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 dirty="0"/>
              <a:t>当然不合理，</a:t>
            </a:r>
            <a:r>
              <a:rPr kumimoji="1" lang="zh-CN" altLang="en-US" dirty="0"/>
              <a:t>你总不能期望车辆安全算法帮你解决以下的不可能事件：</a:t>
            </a:r>
            <a:endParaRPr kumimoji="1" lang="en-US" altLang="zh-CN" dirty="0"/>
          </a:p>
          <a:p>
            <a:r>
              <a:rPr kumimoji="1" lang="en-US" altLang="zh-CN" b="1" dirty="0"/>
              <a:t>50</a:t>
            </a:r>
            <a:r>
              <a:rPr kumimoji="1" lang="zh-CN" altLang="en-US" b="1" dirty="0"/>
              <a:t>米开外</a:t>
            </a:r>
            <a:r>
              <a:rPr kumimoji="1" lang="zh-CN" altLang="en-US" dirty="0"/>
              <a:t>的车辆瞬间移动到你面前给你撞飞。或者</a:t>
            </a:r>
            <a:r>
              <a:rPr kumimoji="1" lang="en-US" altLang="zh-CN" b="1" dirty="0"/>
              <a:t>10</a:t>
            </a:r>
            <a:r>
              <a:rPr kumimoji="1" lang="zh-CN" altLang="en-US" b="1" dirty="0"/>
              <a:t>米高空</a:t>
            </a:r>
            <a:r>
              <a:rPr kumimoji="1" lang="zh-CN" altLang="en-US" dirty="0"/>
              <a:t>中突然出现一个无人机向你冲锋而来。</a:t>
            </a:r>
            <a:endParaRPr kumimoji="1" lang="en-US" altLang="zh-CN" dirty="0"/>
          </a:p>
          <a:p>
            <a:r>
              <a:rPr kumimoji="1" lang="zh-CN" altLang="en-US" b="1" u="sng" dirty="0"/>
              <a:t>我们应该关注的是距离车辆相对较近的事件。</a:t>
            </a:r>
            <a:endParaRPr kumimoji="1" lang="en-US" altLang="zh-CN" b="1" u="sng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83654D8-31A0-778D-01A4-4D33A0B4BA2A}"/>
              </a:ext>
            </a:extLst>
          </p:cNvPr>
          <p:cNvSpPr txBox="1"/>
          <p:nvPr/>
        </p:nvSpPr>
        <p:spPr>
          <a:xfrm>
            <a:off x="10009296" y="6286588"/>
            <a:ext cx="2123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 u="sng" dirty="0">
                <a:hlinkClick r:id="rId5"/>
              </a:rPr>
              <a:t>可动</a:t>
            </a:r>
            <a:r>
              <a:rPr kumimoji="1" lang="en-US" altLang="zh-CN" b="1" u="sng" dirty="0">
                <a:hlinkClick r:id="rId5"/>
              </a:rPr>
              <a:t>HTML</a:t>
            </a:r>
            <a:r>
              <a:rPr kumimoji="1" lang="zh-CN" altLang="en-US" b="1" u="sng" dirty="0">
                <a:hlinkClick r:id="rId5"/>
              </a:rPr>
              <a:t>超链接</a:t>
            </a:r>
            <a:endParaRPr kumimoji="1" lang="en-US" altLang="zh-CN" b="1" u="sng" dirty="0"/>
          </a:p>
        </p:txBody>
      </p:sp>
    </p:spTree>
    <p:extLst>
      <p:ext uri="{BB962C8B-B14F-4D97-AF65-F5344CB8AC3E}">
        <p14:creationId xmlns:p14="http://schemas.microsoft.com/office/powerpoint/2010/main" val="5321944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1D1C6E-C977-ADD6-FC1B-F2720A0170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文本框 41">
            <a:extLst>
              <a:ext uri="{FF2B5EF4-FFF2-40B4-BE49-F238E27FC236}">
                <a16:creationId xmlns:a16="http://schemas.microsoft.com/office/drawing/2014/main" id="{F9F089A8-A9D6-ABDF-0322-FBFDE80B210E}"/>
              </a:ext>
            </a:extLst>
          </p:cNvPr>
          <p:cNvSpPr txBox="1"/>
          <p:nvPr/>
        </p:nvSpPr>
        <p:spPr>
          <a:xfrm>
            <a:off x="0" y="0"/>
            <a:ext cx="105582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262626"/>
                </a:solidFill>
                <a:latin typeface="-apple-system"/>
              </a:rPr>
              <a:t>一、到底是什么数据传入了 </a:t>
            </a:r>
            <a:r>
              <a:rPr lang="en-US" altLang="zh-CN" sz="2800" b="1" dirty="0">
                <a:solidFill>
                  <a:srgbClr val="262626"/>
                </a:solidFill>
                <a:latin typeface="-apple-system"/>
              </a:rPr>
              <a:t>Transformer</a:t>
            </a:r>
            <a:r>
              <a:rPr lang="zh-CN" altLang="en-US" sz="2800" b="1" dirty="0">
                <a:solidFill>
                  <a:srgbClr val="262626"/>
                </a:solidFill>
                <a:latin typeface="-apple-system"/>
              </a:rPr>
              <a:t> </a:t>
            </a:r>
            <a:r>
              <a:rPr lang="en-US" altLang="zh-CN" sz="2800" b="1" dirty="0">
                <a:solidFill>
                  <a:srgbClr val="262626"/>
                </a:solidFill>
                <a:latin typeface="-apple-system"/>
              </a:rPr>
              <a:t>–</a:t>
            </a:r>
            <a:r>
              <a:rPr lang="zh-CN" altLang="en-US" sz="2800" b="1" dirty="0">
                <a:solidFill>
                  <a:srgbClr val="262626"/>
                </a:solidFill>
                <a:latin typeface="-apple-system"/>
              </a:rPr>
              <a:t> 雷达信号的</a:t>
            </a:r>
            <a:r>
              <a:rPr lang="en-US" altLang="zh-CN" sz="2800" b="1" dirty="0">
                <a:solidFill>
                  <a:srgbClr val="262626"/>
                </a:solidFill>
                <a:latin typeface="-apple-system"/>
              </a:rPr>
              <a:t>BEV</a:t>
            </a:r>
            <a:r>
              <a:rPr lang="zh-CN" altLang="en-US" sz="2800" b="1" dirty="0">
                <a:solidFill>
                  <a:srgbClr val="262626"/>
                </a:solidFill>
                <a:latin typeface="-apple-system"/>
              </a:rPr>
              <a:t>三通道化</a:t>
            </a:r>
            <a:endParaRPr lang="zh-CN" altLang="en-US" sz="2800" dirty="0">
              <a:solidFill>
                <a:srgbClr val="262626"/>
              </a:solidFill>
              <a:latin typeface="-apple-system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5DFCB50-78BB-89DE-2B87-33630E8D4A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75011"/>
            <a:ext cx="4714907" cy="460375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AF4243F3-FE65-A868-67CB-87D9F8E4B222}"/>
              </a:ext>
            </a:extLst>
          </p:cNvPr>
          <p:cNvSpPr txBox="1"/>
          <p:nvPr/>
        </p:nvSpPr>
        <p:spPr>
          <a:xfrm>
            <a:off x="1444487" y="5352257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 dirty="0"/>
              <a:t>刚刚</a:t>
            </a:r>
            <a:r>
              <a:rPr kumimoji="1" lang="en-US" altLang="zh-CN" b="1" dirty="0"/>
              <a:t>3D</a:t>
            </a:r>
            <a:r>
              <a:rPr kumimoji="1" lang="zh-CN" altLang="en-US" b="1" dirty="0"/>
              <a:t>图的俯视图</a:t>
            </a:r>
            <a:endParaRPr kumimoji="1" lang="en-US" altLang="zh-CN" b="1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009F019-45DF-C657-748B-1408041323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4089" y="1355495"/>
            <a:ext cx="5487911" cy="3946363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154A352E-DF1D-3DE2-0BF2-5C617B56EC8D}"/>
              </a:ext>
            </a:extLst>
          </p:cNvPr>
          <p:cNvSpPr txBox="1"/>
          <p:nvPr/>
        </p:nvSpPr>
        <p:spPr>
          <a:xfrm>
            <a:off x="0" y="5723314"/>
            <a:ext cx="5035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这个图已经蕴含了周围的物体信息，我们只需要裁切出车辆周围的信息，</a:t>
            </a:r>
            <a:r>
              <a:rPr kumimoji="1" lang="zh-CN" altLang="en-US" b="1" dirty="0"/>
              <a:t>筛去过远的物体即可。</a:t>
            </a:r>
            <a:endParaRPr kumimoji="1" lang="en-US" altLang="zh-CN" b="1" u="sng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16B1FBF-5505-9F6F-23C4-CBBBB8824D72}"/>
              </a:ext>
            </a:extLst>
          </p:cNvPr>
          <p:cNvSpPr txBox="1"/>
          <p:nvPr/>
        </p:nvSpPr>
        <p:spPr>
          <a:xfrm>
            <a:off x="6818244" y="5723313"/>
            <a:ext cx="50358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这个图可以关注具有一定高度的物体。因为雷达扫描到地面的时候全是信息点，而有一定高度的物体才是危险的（车辆，人等物体都距离地面有一定高度）</a:t>
            </a:r>
            <a:endParaRPr kumimoji="1" lang="en-US" altLang="zh-CN" b="1" u="sng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3A7B674-B86C-A4A1-7772-31DDE2AD8C4F}"/>
              </a:ext>
            </a:extLst>
          </p:cNvPr>
          <p:cNvSpPr txBox="1"/>
          <p:nvPr/>
        </p:nvSpPr>
        <p:spPr>
          <a:xfrm>
            <a:off x="8381244" y="5352256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 dirty="0"/>
              <a:t>刚刚</a:t>
            </a:r>
            <a:r>
              <a:rPr kumimoji="1" lang="en-US" altLang="zh-CN" b="1" dirty="0"/>
              <a:t>3D</a:t>
            </a:r>
            <a:r>
              <a:rPr kumimoji="1" lang="zh-CN" altLang="en-US" b="1" dirty="0"/>
              <a:t>图的左视图</a:t>
            </a:r>
            <a:endParaRPr kumimoji="1" lang="en-US" altLang="zh-CN" b="1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D23CFB2-1358-CF77-E4EB-0BA1D9C264CE}"/>
              </a:ext>
            </a:extLst>
          </p:cNvPr>
          <p:cNvSpPr txBox="1"/>
          <p:nvPr/>
        </p:nvSpPr>
        <p:spPr>
          <a:xfrm>
            <a:off x="169025" y="539247"/>
            <a:ext cx="38331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/>
              <a:t>1.</a:t>
            </a:r>
            <a:r>
              <a:rPr kumimoji="1" lang="zh-CN" altLang="en-US" sz="2000" b="1" dirty="0"/>
              <a:t> </a:t>
            </a:r>
            <a:r>
              <a:rPr kumimoji="1" lang="en-US" altLang="zh-CN" sz="2000" b="1" dirty="0"/>
              <a:t>3D</a:t>
            </a:r>
            <a:r>
              <a:rPr kumimoji="1" lang="zh-CN" altLang="en-US" sz="2000" b="1" dirty="0"/>
              <a:t>雷达成像的俯视图与左视图</a:t>
            </a:r>
          </a:p>
        </p:txBody>
      </p:sp>
    </p:spTree>
    <p:extLst>
      <p:ext uri="{BB962C8B-B14F-4D97-AF65-F5344CB8AC3E}">
        <p14:creationId xmlns:p14="http://schemas.microsoft.com/office/powerpoint/2010/main" val="24088353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13BF48-31D9-63FA-5672-8BA51B1447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文本框 41">
            <a:extLst>
              <a:ext uri="{FF2B5EF4-FFF2-40B4-BE49-F238E27FC236}">
                <a16:creationId xmlns:a16="http://schemas.microsoft.com/office/drawing/2014/main" id="{17FA73CB-4764-785A-012B-7D3EFBBFB58D}"/>
              </a:ext>
            </a:extLst>
          </p:cNvPr>
          <p:cNvSpPr txBox="1"/>
          <p:nvPr/>
        </p:nvSpPr>
        <p:spPr>
          <a:xfrm>
            <a:off x="0" y="0"/>
            <a:ext cx="105582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262626"/>
                </a:solidFill>
                <a:latin typeface="-apple-system"/>
              </a:rPr>
              <a:t>一、到底是什么数据传入了 </a:t>
            </a:r>
            <a:r>
              <a:rPr lang="en-US" altLang="zh-CN" sz="2800" b="1" dirty="0">
                <a:solidFill>
                  <a:srgbClr val="262626"/>
                </a:solidFill>
                <a:latin typeface="-apple-system"/>
              </a:rPr>
              <a:t>Transformer</a:t>
            </a:r>
            <a:r>
              <a:rPr lang="zh-CN" altLang="en-US" sz="2800" b="1" dirty="0">
                <a:solidFill>
                  <a:srgbClr val="262626"/>
                </a:solidFill>
                <a:latin typeface="-apple-system"/>
              </a:rPr>
              <a:t> </a:t>
            </a:r>
            <a:r>
              <a:rPr lang="en-US" altLang="zh-CN" sz="2800" b="1" dirty="0">
                <a:solidFill>
                  <a:srgbClr val="262626"/>
                </a:solidFill>
                <a:latin typeface="-apple-system"/>
              </a:rPr>
              <a:t>–</a:t>
            </a:r>
            <a:r>
              <a:rPr lang="zh-CN" altLang="en-US" sz="2800" b="1" dirty="0">
                <a:solidFill>
                  <a:srgbClr val="262626"/>
                </a:solidFill>
                <a:latin typeface="-apple-system"/>
              </a:rPr>
              <a:t> 雷达信号的</a:t>
            </a:r>
            <a:r>
              <a:rPr lang="en-US" altLang="zh-CN" sz="2800" b="1" dirty="0">
                <a:solidFill>
                  <a:srgbClr val="262626"/>
                </a:solidFill>
                <a:latin typeface="-apple-system"/>
              </a:rPr>
              <a:t>BEV</a:t>
            </a:r>
            <a:r>
              <a:rPr lang="zh-CN" altLang="en-US" sz="2800" b="1" dirty="0">
                <a:solidFill>
                  <a:srgbClr val="262626"/>
                </a:solidFill>
                <a:latin typeface="-apple-system"/>
              </a:rPr>
              <a:t>三通道化</a:t>
            </a:r>
            <a:endParaRPr lang="zh-CN" altLang="en-US" sz="2800" dirty="0">
              <a:solidFill>
                <a:srgbClr val="262626"/>
              </a:solidFill>
              <a:latin typeface="-apple-system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253DFD2-3048-CC0D-8017-CF5254980284}"/>
              </a:ext>
            </a:extLst>
          </p:cNvPr>
          <p:cNvSpPr txBox="1"/>
          <p:nvPr/>
        </p:nvSpPr>
        <p:spPr>
          <a:xfrm>
            <a:off x="0" y="1901446"/>
            <a:ext cx="4801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直方图即可完美完成这种裁切关注范围的需求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5C48D52-C7A4-DC86-B614-42A23138B6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70778"/>
            <a:ext cx="4546600" cy="27305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00B1334D-22AF-2C3C-8274-AE8FC695A197}"/>
              </a:ext>
            </a:extLst>
          </p:cNvPr>
          <p:cNvSpPr txBox="1"/>
          <p:nvPr/>
        </p:nvSpPr>
        <p:spPr>
          <a:xfrm>
            <a:off x="0" y="5237886"/>
            <a:ext cx="5039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一个直方图的例子。注意产生直方图的三要素</a:t>
            </a:r>
            <a:endParaRPr kumimoji="1" lang="en-US" altLang="zh-CN" b="1" u="sng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90D4D28-70AE-486F-6246-261659D72605}"/>
              </a:ext>
            </a:extLst>
          </p:cNvPr>
          <p:cNvSpPr txBox="1"/>
          <p:nvPr/>
        </p:nvSpPr>
        <p:spPr>
          <a:xfrm>
            <a:off x="225287" y="4816612"/>
            <a:ext cx="702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 dirty="0"/>
              <a:t>起点</a:t>
            </a:r>
            <a:endParaRPr kumimoji="1" lang="en-US" altLang="zh-CN" b="1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F668AE77-15C1-8148-B4C4-BB2B10F56CBF}"/>
              </a:ext>
            </a:extLst>
          </p:cNvPr>
          <p:cNvSpPr txBox="1"/>
          <p:nvPr/>
        </p:nvSpPr>
        <p:spPr>
          <a:xfrm>
            <a:off x="4069522" y="4816612"/>
            <a:ext cx="702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 dirty="0"/>
              <a:t>终点</a:t>
            </a:r>
            <a:endParaRPr kumimoji="1" lang="en-US" altLang="zh-CN" b="1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701F573-4ECC-3504-A432-BF8FCE5FF2D6}"/>
              </a:ext>
            </a:extLst>
          </p:cNvPr>
          <p:cNvSpPr txBox="1"/>
          <p:nvPr/>
        </p:nvSpPr>
        <p:spPr>
          <a:xfrm>
            <a:off x="1694523" y="4816612"/>
            <a:ext cx="160812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b="1" dirty="0"/>
              <a:t>中间间隔数</a:t>
            </a:r>
            <a:endParaRPr kumimoji="1" lang="en-US" altLang="zh-CN" b="1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ECDE0D16-17A7-8C1E-F209-BCFA2A47DA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2317" y="1588131"/>
            <a:ext cx="4131120" cy="4087690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DA373AC2-8253-912B-DC1E-F7294983AD94}"/>
              </a:ext>
            </a:extLst>
          </p:cNvPr>
          <p:cNvSpPr txBox="1"/>
          <p:nvPr/>
        </p:nvSpPr>
        <p:spPr>
          <a:xfrm>
            <a:off x="4884203" y="1353224"/>
            <a:ext cx="2999464" cy="170816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ts val="1350"/>
              </a:lnSpc>
              <a:buNone/>
            </a:pPr>
            <a:r>
              <a:rPr lang="en" altLang="zh-CN" sz="14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xbins</a:t>
            </a:r>
            <a:r>
              <a:rPr lang="en" altLang="zh-CN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" altLang="zh-CN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400" b="0" dirty="0" err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np</a:t>
            </a:r>
            <a:r>
              <a:rPr lang="en" altLang="zh-CN" sz="1400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" altLang="zh-CN" sz="1400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linspace</a:t>
            </a:r>
            <a:r>
              <a:rPr lang="en" altLang="zh-CN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</a:p>
          <a:p>
            <a:pPr>
              <a:lnSpc>
                <a:spcPts val="1350"/>
              </a:lnSpc>
              <a:buNone/>
            </a:pPr>
            <a:r>
              <a:rPr lang="en" altLang="zh-CN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" altLang="zh-CN" sz="14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" altLang="zh-CN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" altLang="zh-CN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4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x_meters_max</a:t>
            </a:r>
            <a:r>
              <a:rPr lang="en" altLang="zh-CN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pPr>
              <a:lnSpc>
                <a:spcPts val="1350"/>
              </a:lnSpc>
              <a:buNone/>
            </a:pPr>
            <a:r>
              <a:rPr lang="en" altLang="zh-CN" sz="14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" altLang="zh-CN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" altLang="zh-CN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4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x_meters_max</a:t>
            </a:r>
            <a:r>
              <a:rPr lang="en" altLang="zh-CN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+</a:t>
            </a:r>
            <a:r>
              <a:rPr lang="en" altLang="zh-CN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4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" altLang="zh-CN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pPr>
              <a:lnSpc>
                <a:spcPts val="1350"/>
              </a:lnSpc>
              <a:buNone/>
            </a:pPr>
            <a:r>
              <a:rPr lang="en" altLang="zh-CN" sz="14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" altLang="zh-CN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" altLang="zh-CN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4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x_meters_max</a:t>
            </a:r>
            <a:r>
              <a:rPr lang="en" altLang="zh-CN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" altLang="zh-CN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4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pixels_per_meter</a:t>
            </a:r>
            <a:r>
              <a:rPr lang="en" altLang="zh-CN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+</a:t>
            </a:r>
            <a:r>
              <a:rPr lang="en" altLang="zh-CN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4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" altLang="zh-CN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pPr>
              <a:lnSpc>
                <a:spcPts val="1350"/>
              </a:lnSpc>
              <a:buNone/>
            </a:pPr>
            <a:r>
              <a:rPr lang="en" altLang="zh-CN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pPr>
              <a:lnSpc>
                <a:spcPts val="1350"/>
              </a:lnSpc>
            </a:pPr>
            <a:r>
              <a:rPr lang="en" altLang="zh-CN" sz="1400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# x</a:t>
            </a:r>
            <a:r>
              <a:rPr lang="zh-CN" altLang="en-US" sz="1400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轴范围</a:t>
            </a:r>
            <a:r>
              <a:rPr lang="en-US" altLang="zh-CN" sz="1400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[-28, 28]</a:t>
            </a:r>
            <a:r>
              <a:rPr lang="zh-CN" altLang="en-US" sz="1400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米，分成</a:t>
            </a:r>
            <a:r>
              <a:rPr lang="en-US" altLang="zh-CN" sz="1400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225</a:t>
            </a:r>
            <a:r>
              <a:rPr lang="zh-CN" altLang="en-US" sz="1400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个像素点，这是直方图的</a:t>
            </a:r>
            <a:r>
              <a:rPr lang="en" altLang="zh-CN" sz="1400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x</a:t>
            </a:r>
            <a:r>
              <a:rPr lang="zh-CN" altLang="en-US" sz="1400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轴范围，每个像素</a:t>
            </a:r>
            <a:r>
              <a:rPr lang="zh-CN" altLang="en-US" sz="1400" dirty="0">
                <a:solidFill>
                  <a:srgbClr val="6A9955"/>
                </a:solidFill>
                <a:latin typeface="Menlo" panose="020B0609030804020204" pitchFamily="49" charset="0"/>
              </a:rPr>
              <a:t>代表</a:t>
            </a:r>
            <a:r>
              <a:rPr lang="en-US" altLang="zh-CN" sz="1400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0.25</a:t>
            </a:r>
            <a:r>
              <a:rPr lang="zh-CN" altLang="en-US" sz="1400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米</a:t>
            </a:r>
            <a:endParaRPr lang="zh-CN" altLang="en-US" sz="14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73FAA901-868C-D01E-0456-1564195F5696}"/>
              </a:ext>
            </a:extLst>
          </p:cNvPr>
          <p:cNvSpPr txBox="1"/>
          <p:nvPr/>
        </p:nvSpPr>
        <p:spPr>
          <a:xfrm>
            <a:off x="4975331" y="4197592"/>
            <a:ext cx="2852894" cy="134908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ts val="1350"/>
              </a:lnSpc>
              <a:buNone/>
            </a:pPr>
            <a:r>
              <a:rPr lang="en" altLang="zh-CN" sz="14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ybins</a:t>
            </a:r>
            <a:r>
              <a:rPr lang="en" altLang="zh-CN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" altLang="zh-CN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400" b="0" dirty="0" err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np</a:t>
            </a:r>
            <a:r>
              <a:rPr lang="en" altLang="zh-CN" sz="1400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" altLang="zh-CN" sz="1400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linspace</a:t>
            </a:r>
            <a:r>
              <a:rPr lang="en" altLang="zh-CN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zh-CN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" altLang="zh-CN" sz="14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y_meters_max</a:t>
            </a:r>
            <a:r>
              <a:rPr lang="en" altLang="zh-CN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zh-CN" sz="14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" altLang="zh-CN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zh-CN" sz="14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y_meters_max</a:t>
            </a:r>
            <a:r>
              <a:rPr lang="en" altLang="zh-CN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" altLang="zh-CN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4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pixels_per_meter</a:t>
            </a:r>
            <a:r>
              <a:rPr lang="en" altLang="zh-CN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+</a:t>
            </a:r>
            <a:r>
              <a:rPr lang="en" altLang="zh-CN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4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" altLang="zh-CN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pPr>
              <a:lnSpc>
                <a:spcPts val="1350"/>
              </a:lnSpc>
            </a:pPr>
            <a:r>
              <a:rPr lang="en" altLang="zh-CN" sz="1400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# y</a:t>
            </a:r>
            <a:r>
              <a:rPr lang="zh-CN" altLang="en-US" sz="1400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轴范围</a:t>
            </a:r>
            <a:r>
              <a:rPr lang="en-US" altLang="zh-CN" sz="1400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[-28, 0]</a:t>
            </a:r>
            <a:r>
              <a:rPr lang="zh-CN" altLang="en-US" sz="1400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米，分成</a:t>
            </a:r>
            <a:r>
              <a:rPr lang="en-US" altLang="zh-CN" sz="1400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225</a:t>
            </a:r>
            <a:r>
              <a:rPr lang="zh-CN" altLang="en-US" sz="1400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个像素点，这是直方图的</a:t>
            </a:r>
            <a:r>
              <a:rPr lang="en" altLang="zh-CN" sz="1400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y</a:t>
            </a:r>
            <a:r>
              <a:rPr lang="zh-CN" altLang="en-US" sz="1400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轴范围，每个代表像素</a:t>
            </a:r>
            <a:r>
              <a:rPr lang="en-US" altLang="zh-CN" sz="1400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0.125</a:t>
            </a:r>
            <a:r>
              <a:rPr lang="zh-CN" altLang="en-US" sz="1400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米</a:t>
            </a:r>
            <a:endParaRPr lang="zh-CN" altLang="en-US" sz="14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5A4742D6-6391-B53A-C8BC-6899FF8A9D03}"/>
              </a:ext>
            </a:extLst>
          </p:cNvPr>
          <p:cNvSpPr txBox="1"/>
          <p:nvPr/>
        </p:nvSpPr>
        <p:spPr>
          <a:xfrm>
            <a:off x="4920065" y="5611700"/>
            <a:ext cx="30935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注意这里是</a:t>
            </a:r>
            <a:r>
              <a:rPr kumimoji="1" lang="en-US" altLang="zh-CN" dirty="0"/>
              <a:t>y</a:t>
            </a:r>
            <a:r>
              <a:rPr kumimoji="1" lang="zh-CN" altLang="en-US" dirty="0"/>
              <a:t>轴是负</a:t>
            </a:r>
            <a:endParaRPr kumimoji="1" lang="en-US" altLang="zh-CN" dirty="0"/>
          </a:p>
          <a:p>
            <a:r>
              <a:rPr kumimoji="1" lang="zh-CN" altLang="en-US" dirty="0"/>
              <a:t>我估计是后续会有坐标转换</a:t>
            </a:r>
            <a:endParaRPr kumimoji="1" lang="en-US" altLang="zh-CN" dirty="0"/>
          </a:p>
          <a:p>
            <a:r>
              <a:rPr kumimoji="1" lang="zh-CN" altLang="en-US" dirty="0"/>
              <a:t>这里为了理解原理，</a:t>
            </a:r>
            <a:r>
              <a:rPr kumimoji="1" lang="zh-CN" altLang="en-US" b="1" dirty="0"/>
              <a:t>可视化的时候，我改成正的了</a:t>
            </a:r>
          </a:p>
        </p:txBody>
      </p:sp>
      <p:cxnSp>
        <p:nvCxnSpPr>
          <p:cNvPr id="23" name="直线箭头连接符 22">
            <a:extLst>
              <a:ext uri="{FF2B5EF4-FFF2-40B4-BE49-F238E27FC236}">
                <a16:creationId xmlns:a16="http://schemas.microsoft.com/office/drawing/2014/main" id="{B6200A80-2FD0-EBEE-27DF-59798BCE899C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7883667" y="2207304"/>
            <a:ext cx="475760" cy="1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直线箭头连接符 23">
            <a:extLst>
              <a:ext uri="{FF2B5EF4-FFF2-40B4-BE49-F238E27FC236}">
                <a16:creationId xmlns:a16="http://schemas.microsoft.com/office/drawing/2014/main" id="{20320911-23A5-ECBB-7EA6-35000023DB25}"/>
              </a:ext>
            </a:extLst>
          </p:cNvPr>
          <p:cNvCxnSpPr>
            <a:cxnSpLocks/>
            <a:stCxn id="19" idx="3"/>
          </p:cNvCxnSpPr>
          <p:nvPr/>
        </p:nvCxnSpPr>
        <p:spPr>
          <a:xfrm flipV="1">
            <a:off x="7828225" y="4872135"/>
            <a:ext cx="578824" cy="1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矩形 30">
            <a:extLst>
              <a:ext uri="{FF2B5EF4-FFF2-40B4-BE49-F238E27FC236}">
                <a16:creationId xmlns:a16="http://schemas.microsoft.com/office/drawing/2014/main" id="{7B442A25-3FA3-4E98-D107-3AF2EF71CD6A}"/>
              </a:ext>
            </a:extLst>
          </p:cNvPr>
          <p:cNvSpPr/>
          <p:nvPr/>
        </p:nvSpPr>
        <p:spPr>
          <a:xfrm>
            <a:off x="10182696" y="4293705"/>
            <a:ext cx="815089" cy="78113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0000"/>
              </a:solidFill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7748B0FF-A880-85A4-8A6F-DFDBD991C058}"/>
              </a:ext>
            </a:extLst>
          </p:cNvPr>
          <p:cNvSpPr txBox="1"/>
          <p:nvPr/>
        </p:nvSpPr>
        <p:spPr>
          <a:xfrm>
            <a:off x="9690253" y="4499606"/>
            <a:ext cx="492443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-28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2E277EEC-56FF-F1D9-41AF-10A54D1694AD}"/>
              </a:ext>
            </a:extLst>
          </p:cNvPr>
          <p:cNvSpPr txBox="1"/>
          <p:nvPr/>
        </p:nvSpPr>
        <p:spPr>
          <a:xfrm>
            <a:off x="10977860" y="4499606"/>
            <a:ext cx="415498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28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D7DBE368-637B-FD4D-1FDB-8A4A2D44928A}"/>
              </a:ext>
            </a:extLst>
          </p:cNvPr>
          <p:cNvSpPr txBox="1"/>
          <p:nvPr/>
        </p:nvSpPr>
        <p:spPr>
          <a:xfrm>
            <a:off x="10382491" y="3924373"/>
            <a:ext cx="415498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28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F1BA7F00-026E-2C42-4B7E-2C05864F437A}"/>
              </a:ext>
            </a:extLst>
          </p:cNvPr>
          <p:cNvSpPr txBox="1"/>
          <p:nvPr/>
        </p:nvSpPr>
        <p:spPr>
          <a:xfrm>
            <a:off x="10440199" y="5074840"/>
            <a:ext cx="300082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167C32BE-F14A-1C5C-D1CD-51A71C8C90A3}"/>
              </a:ext>
            </a:extLst>
          </p:cNvPr>
          <p:cNvSpPr txBox="1"/>
          <p:nvPr/>
        </p:nvSpPr>
        <p:spPr>
          <a:xfrm>
            <a:off x="9145965" y="5855975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红框即为直方图观测范围</a:t>
            </a: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E9348BB9-0830-1058-F9CA-4396CF5CD304}"/>
              </a:ext>
            </a:extLst>
          </p:cNvPr>
          <p:cNvSpPr txBox="1"/>
          <p:nvPr/>
        </p:nvSpPr>
        <p:spPr>
          <a:xfrm>
            <a:off x="0" y="523220"/>
            <a:ext cx="30059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/>
              <a:t>2.</a:t>
            </a:r>
            <a:r>
              <a:rPr kumimoji="1" lang="zh-CN" altLang="en-US" sz="2000" b="1" dirty="0"/>
              <a:t> 以直方图裁切关注范围</a:t>
            </a:r>
          </a:p>
        </p:txBody>
      </p:sp>
    </p:spTree>
    <p:extLst>
      <p:ext uri="{BB962C8B-B14F-4D97-AF65-F5344CB8AC3E}">
        <p14:creationId xmlns:p14="http://schemas.microsoft.com/office/powerpoint/2010/main" val="16442241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67FBF6-A278-5289-2E9B-2737A37C53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文本框 41">
            <a:extLst>
              <a:ext uri="{FF2B5EF4-FFF2-40B4-BE49-F238E27FC236}">
                <a16:creationId xmlns:a16="http://schemas.microsoft.com/office/drawing/2014/main" id="{7C2E6112-BDCD-D66B-0CD0-290E262A494A}"/>
              </a:ext>
            </a:extLst>
          </p:cNvPr>
          <p:cNvSpPr txBox="1"/>
          <p:nvPr/>
        </p:nvSpPr>
        <p:spPr>
          <a:xfrm>
            <a:off x="0" y="0"/>
            <a:ext cx="105582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262626"/>
                </a:solidFill>
                <a:latin typeface="-apple-system"/>
              </a:rPr>
              <a:t>一、到底是什么数据传入了 </a:t>
            </a:r>
            <a:r>
              <a:rPr lang="en-US" altLang="zh-CN" sz="2800" b="1" dirty="0">
                <a:solidFill>
                  <a:srgbClr val="262626"/>
                </a:solidFill>
                <a:latin typeface="-apple-system"/>
              </a:rPr>
              <a:t>Transformer</a:t>
            </a:r>
            <a:r>
              <a:rPr lang="zh-CN" altLang="en-US" sz="2800" b="1" dirty="0">
                <a:solidFill>
                  <a:srgbClr val="262626"/>
                </a:solidFill>
                <a:latin typeface="-apple-system"/>
              </a:rPr>
              <a:t> </a:t>
            </a:r>
            <a:r>
              <a:rPr lang="en-US" altLang="zh-CN" sz="2800" b="1" dirty="0">
                <a:solidFill>
                  <a:srgbClr val="262626"/>
                </a:solidFill>
                <a:latin typeface="-apple-system"/>
              </a:rPr>
              <a:t>–</a:t>
            </a:r>
            <a:r>
              <a:rPr lang="zh-CN" altLang="en-US" sz="2800" b="1" dirty="0">
                <a:solidFill>
                  <a:srgbClr val="262626"/>
                </a:solidFill>
                <a:latin typeface="-apple-system"/>
              </a:rPr>
              <a:t> 雷达信号的</a:t>
            </a:r>
            <a:r>
              <a:rPr lang="en-US" altLang="zh-CN" sz="2800" b="1" dirty="0">
                <a:solidFill>
                  <a:srgbClr val="262626"/>
                </a:solidFill>
                <a:latin typeface="-apple-system"/>
              </a:rPr>
              <a:t>BEV</a:t>
            </a:r>
            <a:r>
              <a:rPr lang="zh-CN" altLang="en-US" sz="2800" b="1" dirty="0">
                <a:solidFill>
                  <a:srgbClr val="262626"/>
                </a:solidFill>
                <a:latin typeface="-apple-system"/>
              </a:rPr>
              <a:t>三通道化</a:t>
            </a:r>
            <a:endParaRPr lang="zh-CN" altLang="en-US" sz="2800" dirty="0">
              <a:solidFill>
                <a:srgbClr val="262626"/>
              </a:solidFill>
              <a:latin typeface="-apple-system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AC9D0FD-43D2-6631-297A-C8F22A6F7331}"/>
              </a:ext>
            </a:extLst>
          </p:cNvPr>
          <p:cNvSpPr txBox="1"/>
          <p:nvPr/>
        </p:nvSpPr>
        <p:spPr>
          <a:xfrm>
            <a:off x="0" y="523220"/>
            <a:ext cx="34692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/>
              <a:t>3.</a:t>
            </a:r>
            <a:r>
              <a:rPr kumimoji="1" lang="zh-CN" altLang="en-US" sz="2000" b="1" dirty="0"/>
              <a:t> 以</a:t>
            </a:r>
            <a:r>
              <a:rPr kumimoji="1" lang="en-US" altLang="zh-CN" sz="2000" b="1" dirty="0"/>
              <a:t>Z</a:t>
            </a:r>
            <a:r>
              <a:rPr kumimoji="1" lang="zh-CN" altLang="en-US" sz="2000" b="1" dirty="0"/>
              <a:t>轴筛选“地上”的物体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860EDDF-CD55-94AA-2A07-E16016CC5F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23330"/>
            <a:ext cx="5968063" cy="4291641"/>
          </a:xfrm>
          <a:prstGeom prst="rect">
            <a:avLst/>
          </a:prstGeom>
        </p:spPr>
      </p:pic>
      <p:cxnSp>
        <p:nvCxnSpPr>
          <p:cNvPr id="5" name="直线连接符 4">
            <a:extLst>
              <a:ext uri="{FF2B5EF4-FFF2-40B4-BE49-F238E27FC236}">
                <a16:creationId xmlns:a16="http://schemas.microsoft.com/office/drawing/2014/main" id="{9B0C0F64-FFAB-7C71-04DB-7C2437F0F8F7}"/>
              </a:ext>
            </a:extLst>
          </p:cNvPr>
          <p:cNvCxnSpPr>
            <a:cxnSpLocks/>
          </p:cNvCxnSpPr>
          <p:nvPr/>
        </p:nvCxnSpPr>
        <p:spPr>
          <a:xfrm flipH="1">
            <a:off x="212035" y="4293704"/>
            <a:ext cx="5455341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165D95EC-046B-A905-63F0-1F00B7C62D10}"/>
              </a:ext>
            </a:extLst>
          </p:cNvPr>
          <p:cNvSpPr txBox="1"/>
          <p:nvPr/>
        </p:nvSpPr>
        <p:spPr>
          <a:xfrm>
            <a:off x="5689781" y="4069282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-2m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405D187-5352-C213-A673-11936A54A590}"/>
              </a:ext>
            </a:extLst>
          </p:cNvPr>
          <p:cNvSpPr txBox="1"/>
          <p:nvPr/>
        </p:nvSpPr>
        <p:spPr>
          <a:xfrm>
            <a:off x="127936" y="5334505"/>
            <a:ext cx="59680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以 </a:t>
            </a:r>
            <a:r>
              <a:rPr kumimoji="1" lang="en-US" altLang="zh-CN" dirty="0"/>
              <a:t>-2m</a:t>
            </a:r>
            <a:r>
              <a:rPr kumimoji="1" lang="zh-CN" altLang="en-US" dirty="0"/>
              <a:t> 为分界。如果大家玩过激光雷达的话，就会发现雷达会返回密密麻麻的各种信息点。</a:t>
            </a:r>
            <a:endParaRPr kumimoji="1" lang="en-US" altLang="zh-CN" dirty="0"/>
          </a:p>
          <a:p>
            <a:r>
              <a:rPr kumimoji="1" lang="zh-CN" altLang="en-US" dirty="0"/>
              <a:t>尤其是这种</a:t>
            </a:r>
            <a:r>
              <a:rPr kumimoji="1" lang="en-US" altLang="zh-CN" dirty="0"/>
              <a:t>3D</a:t>
            </a:r>
            <a:r>
              <a:rPr kumimoji="1" lang="zh-CN" altLang="en-US" dirty="0"/>
              <a:t>雷达，</a:t>
            </a:r>
            <a:r>
              <a:rPr kumimoji="1" lang="zh-CN" altLang="en-US" b="1" dirty="0"/>
              <a:t>扫到地面的话全是表征地面的信息点</a:t>
            </a:r>
            <a:r>
              <a:rPr kumimoji="1" lang="zh-CN" altLang="en-US" dirty="0"/>
              <a:t>。不经筛选的话，完全找不到关键信息。</a:t>
            </a:r>
            <a:endParaRPr kumimoji="1" lang="en-US" altLang="zh-CN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2BDDA0ED-3EAB-72F4-460C-66CA94136421}"/>
              </a:ext>
            </a:extLst>
          </p:cNvPr>
          <p:cNvSpPr txBox="1"/>
          <p:nvPr/>
        </p:nvSpPr>
        <p:spPr>
          <a:xfrm>
            <a:off x="6687764" y="1954184"/>
            <a:ext cx="5504236" cy="261706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ts val="1350"/>
              </a:lnSpc>
              <a:buNone/>
            </a:pPr>
            <a:r>
              <a:rPr lang="en" altLang="zh-CN" sz="14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below</a:t>
            </a:r>
            <a:r>
              <a:rPr lang="en" altLang="zh-CN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" altLang="zh-CN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4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lidar</a:t>
            </a:r>
            <a:r>
              <a:rPr lang="en" altLang="zh-CN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en" altLang="zh-CN" sz="14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lidar</a:t>
            </a:r>
            <a:r>
              <a:rPr lang="en" altLang="zh-CN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[..., </a:t>
            </a:r>
            <a:r>
              <a:rPr lang="en" altLang="zh-CN" sz="14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" altLang="zh-CN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] </a:t>
            </a:r>
            <a:r>
              <a:rPr lang="en" altLang="zh-CN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&lt;=</a:t>
            </a:r>
            <a:r>
              <a:rPr lang="en" altLang="zh-CN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" altLang="zh-CN" sz="14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2.0</a:t>
            </a:r>
            <a:r>
              <a:rPr lang="en" altLang="zh-CN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]</a:t>
            </a:r>
          </a:p>
          <a:p>
            <a:pPr>
              <a:lnSpc>
                <a:spcPts val="1350"/>
              </a:lnSpc>
              <a:buNone/>
            </a:pPr>
            <a:r>
              <a:rPr lang="en" altLang="zh-CN" sz="14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above</a:t>
            </a:r>
            <a:r>
              <a:rPr lang="en" altLang="zh-CN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" altLang="zh-CN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4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lidar</a:t>
            </a:r>
            <a:r>
              <a:rPr lang="en" altLang="zh-CN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en" altLang="zh-CN" sz="14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lidar</a:t>
            </a:r>
            <a:r>
              <a:rPr lang="en" altLang="zh-CN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[..., </a:t>
            </a:r>
            <a:r>
              <a:rPr lang="en" altLang="zh-CN" sz="14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" altLang="zh-CN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] </a:t>
            </a:r>
            <a:r>
              <a:rPr lang="en" altLang="zh-CN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&gt;</a:t>
            </a:r>
            <a:r>
              <a:rPr lang="en" altLang="zh-CN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" altLang="zh-CN" sz="14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2.0</a:t>
            </a:r>
            <a:r>
              <a:rPr lang="en" altLang="zh-CN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]</a:t>
            </a:r>
          </a:p>
          <a:p>
            <a:pPr>
              <a:lnSpc>
                <a:spcPts val="1350"/>
              </a:lnSpc>
              <a:buNone/>
            </a:pPr>
            <a:r>
              <a:rPr lang="en" altLang="zh-CN" sz="1400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# </a:t>
            </a:r>
            <a:r>
              <a:rPr lang="zh-CN" altLang="en-US" sz="1400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以</a:t>
            </a:r>
            <a:r>
              <a:rPr lang="en-US" altLang="zh-CN" sz="1400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-2</a:t>
            </a:r>
            <a:r>
              <a:rPr lang="en" altLang="zh-CN" sz="1400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m</a:t>
            </a:r>
            <a:r>
              <a:rPr lang="zh-CN" altLang="en-US" sz="1400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为分界，分为 </a:t>
            </a:r>
            <a:r>
              <a:rPr lang="en" altLang="zh-CN" sz="1400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below </a:t>
            </a:r>
            <a:r>
              <a:rPr lang="zh-CN" altLang="en-US" sz="1400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和 </a:t>
            </a:r>
            <a:r>
              <a:rPr lang="en" altLang="zh-CN" sz="1400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above </a:t>
            </a:r>
            <a:r>
              <a:rPr lang="zh-CN" altLang="en-US" sz="1400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两组</a:t>
            </a:r>
            <a:endParaRPr lang="zh-CN" altLang="en-US" sz="14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" altLang="zh-CN" sz="14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below_features</a:t>
            </a:r>
            <a:r>
              <a:rPr lang="en" altLang="zh-CN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" altLang="zh-CN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400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splat_points</a:t>
            </a:r>
            <a:r>
              <a:rPr lang="en" altLang="zh-CN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zh-CN" sz="14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below</a:t>
            </a:r>
            <a:r>
              <a:rPr lang="en" altLang="zh-CN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pPr>
              <a:lnSpc>
                <a:spcPts val="1350"/>
              </a:lnSpc>
              <a:buNone/>
            </a:pPr>
            <a:r>
              <a:rPr lang="en" altLang="zh-CN" sz="14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above_features</a:t>
            </a:r>
            <a:r>
              <a:rPr lang="en" altLang="zh-CN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" altLang="zh-CN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400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splat_points</a:t>
            </a:r>
            <a:r>
              <a:rPr lang="en" altLang="zh-CN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zh-CN" sz="14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above</a:t>
            </a:r>
            <a:r>
              <a:rPr lang="en" altLang="zh-CN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pPr>
              <a:lnSpc>
                <a:spcPts val="1350"/>
              </a:lnSpc>
              <a:buNone/>
            </a:pPr>
            <a:r>
              <a:rPr lang="en" altLang="zh-CN" sz="1400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# </a:t>
            </a:r>
            <a:r>
              <a:rPr lang="zh-CN" altLang="en-US" sz="1400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每组的直方图就是 </a:t>
            </a:r>
            <a:r>
              <a:rPr lang="en" altLang="zh-CN" sz="1400" b="0" dirty="0" err="1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splat_points</a:t>
            </a:r>
            <a:r>
              <a:rPr lang="en" altLang="zh-CN" sz="1400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zh-CN" altLang="en-US" sz="1400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函数的输出</a:t>
            </a:r>
            <a:endParaRPr lang="zh-CN" altLang="en-US" sz="14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" altLang="zh-CN" sz="14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total_features</a:t>
            </a:r>
            <a:r>
              <a:rPr lang="en" altLang="zh-CN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" altLang="zh-CN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4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below_features</a:t>
            </a:r>
            <a:r>
              <a:rPr lang="en" altLang="zh-CN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4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+</a:t>
            </a:r>
            <a:r>
              <a:rPr lang="en" altLang="zh-CN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4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above_features</a:t>
            </a:r>
            <a:endParaRPr lang="en" altLang="zh-CN" sz="14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" altLang="zh-CN" sz="14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features</a:t>
            </a:r>
            <a:r>
              <a:rPr lang="en" altLang="zh-CN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" altLang="zh-CN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400" b="0" dirty="0" err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np</a:t>
            </a:r>
            <a:r>
              <a:rPr lang="en" altLang="zh-CN" sz="1400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" altLang="zh-CN" sz="1400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stack</a:t>
            </a:r>
            <a:r>
              <a:rPr lang="en" altLang="zh-CN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([</a:t>
            </a:r>
            <a:r>
              <a:rPr lang="en" altLang="zh-CN" sz="14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below_features</a:t>
            </a:r>
            <a:r>
              <a:rPr lang="en" altLang="zh-CN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zh-CN" sz="14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above_features</a:t>
            </a:r>
            <a:r>
              <a:rPr lang="en" altLang="zh-CN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zh-CN" sz="14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total_features</a:t>
            </a:r>
            <a:r>
              <a:rPr lang="en" altLang="zh-CN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], </a:t>
            </a:r>
            <a:r>
              <a:rPr lang="en" altLang="zh-CN" sz="14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axis</a:t>
            </a:r>
            <a:r>
              <a:rPr lang="en" altLang="zh-CN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=-</a:t>
            </a:r>
            <a:r>
              <a:rPr lang="en" altLang="zh-CN" sz="14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" altLang="zh-CN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pPr>
              <a:lnSpc>
                <a:spcPts val="1350"/>
              </a:lnSpc>
              <a:buNone/>
            </a:pPr>
            <a:r>
              <a:rPr lang="en" altLang="zh-CN" sz="14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features</a:t>
            </a:r>
            <a:r>
              <a:rPr lang="en" altLang="zh-CN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" altLang="zh-CN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400" b="0" dirty="0" err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np</a:t>
            </a:r>
            <a:r>
              <a:rPr lang="en" altLang="zh-CN" sz="1400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" altLang="zh-CN" sz="1400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transpose</a:t>
            </a:r>
            <a:r>
              <a:rPr lang="en" altLang="zh-CN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zh-CN" sz="14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features</a:t>
            </a:r>
            <a:r>
              <a:rPr lang="en" altLang="zh-CN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(</a:t>
            </a:r>
            <a:r>
              <a:rPr lang="en" altLang="zh-CN" sz="14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" altLang="zh-CN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zh-CN" sz="14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" altLang="zh-CN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zh-CN" sz="14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" altLang="zh-CN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)).</a:t>
            </a:r>
            <a:r>
              <a:rPr lang="en" altLang="zh-CN" sz="1400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astype</a:t>
            </a:r>
            <a:r>
              <a:rPr lang="en" altLang="zh-CN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zh-CN" sz="14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np</a:t>
            </a:r>
            <a:r>
              <a:rPr lang="en" altLang="zh-CN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" altLang="zh-CN" sz="14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float32</a:t>
            </a:r>
            <a:r>
              <a:rPr lang="en" altLang="zh-CN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pPr>
              <a:lnSpc>
                <a:spcPts val="1350"/>
              </a:lnSpc>
              <a:buNone/>
            </a:pPr>
            <a:r>
              <a:rPr lang="en" altLang="zh-CN" sz="1400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# </a:t>
            </a:r>
            <a:r>
              <a:rPr lang="zh-CN" altLang="en-US" sz="1400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维度从 </a:t>
            </a:r>
            <a:r>
              <a:rPr lang="en-US" altLang="zh-CN" sz="1400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(3, 256, 256) </a:t>
            </a:r>
            <a:r>
              <a:rPr lang="zh-CN" altLang="en-US" sz="1400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转换为 </a:t>
            </a:r>
            <a:r>
              <a:rPr lang="en-US" altLang="zh-CN" sz="1400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(256, 256, 3)</a:t>
            </a:r>
            <a:r>
              <a:rPr lang="zh-CN" altLang="en-US" sz="1400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，然后转换为 </a:t>
            </a:r>
            <a:r>
              <a:rPr lang="en" altLang="zh-CN" sz="1400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float32 </a:t>
            </a:r>
            <a:r>
              <a:rPr lang="zh-CN" altLang="en-US" sz="1400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类型，这是</a:t>
            </a:r>
            <a:r>
              <a:rPr lang="en" altLang="zh-CN" sz="1400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transformer</a:t>
            </a:r>
            <a:r>
              <a:rPr lang="zh-CN" altLang="en-US" sz="1400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要求的格式</a:t>
            </a:r>
            <a:endParaRPr lang="zh-CN" altLang="en-US" sz="14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</a:pPr>
            <a:r>
              <a:rPr lang="en" altLang="zh-CN" sz="14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" altLang="zh-CN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4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features</a:t>
            </a:r>
            <a:endParaRPr lang="en" altLang="zh-CN" sz="14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ED450B2D-ABA4-BD6E-FA98-5C4413A7D62A}"/>
              </a:ext>
            </a:extLst>
          </p:cNvPr>
          <p:cNvSpPr txBox="1"/>
          <p:nvPr/>
        </p:nvSpPr>
        <p:spPr>
          <a:xfrm>
            <a:off x="5578990" y="4469392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below</a:t>
            </a:r>
            <a:endParaRPr kumimoji="1" lang="zh-CN" alt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1990F604-5C4C-ED6A-F5D7-2EB03018EDB2}"/>
              </a:ext>
            </a:extLst>
          </p:cNvPr>
          <p:cNvSpPr txBox="1"/>
          <p:nvPr/>
        </p:nvSpPr>
        <p:spPr>
          <a:xfrm>
            <a:off x="5578990" y="3732791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above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596551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453EBC-5120-11B2-AFC1-7406A22F13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gb_front_0114_0157_5fps">
            <a:hlinkClick r:id="" action="ppaction://media"/>
            <a:extLst>
              <a:ext uri="{FF2B5EF4-FFF2-40B4-BE49-F238E27FC236}">
                <a16:creationId xmlns:a16="http://schemas.microsoft.com/office/drawing/2014/main" id="{D2125485-4CA2-C5F9-3E7D-C7D4F17DE2B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71062" y="0"/>
            <a:ext cx="3913808" cy="2935356"/>
          </a:xfrm>
          <a:prstGeom prst="rect">
            <a:avLst/>
          </a:prstGeom>
        </p:spPr>
      </p:pic>
      <p:pic>
        <p:nvPicPr>
          <p:cNvPr id="4" name="hist_all_5fps">
            <a:hlinkClick r:id="" action="ppaction://media"/>
            <a:extLst>
              <a:ext uri="{FF2B5EF4-FFF2-40B4-BE49-F238E27FC236}">
                <a16:creationId xmlns:a16="http://schemas.microsoft.com/office/drawing/2014/main" id="{6A962FEA-40DD-E5D4-54FA-0A62A08513D1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371062" y="2785727"/>
            <a:ext cx="11338315" cy="3922644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39D00631-A957-B667-787C-B6E382A88D30}"/>
              </a:ext>
            </a:extLst>
          </p:cNvPr>
          <p:cNvSpPr txBox="1"/>
          <p:nvPr/>
        </p:nvSpPr>
        <p:spPr>
          <a:xfrm>
            <a:off x="4284870" y="0"/>
            <a:ext cx="763542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0114</a:t>
            </a:r>
            <a:r>
              <a:rPr kumimoji="1" lang="zh-CN" altLang="en-US" dirty="0"/>
              <a:t> </a:t>
            </a:r>
            <a:r>
              <a:rPr kumimoji="1" lang="en-US" altLang="zh-CN" dirty="0"/>
              <a:t>–</a:t>
            </a:r>
            <a:r>
              <a:rPr kumimoji="1" lang="zh-CN" altLang="en-US" dirty="0"/>
              <a:t> </a:t>
            </a:r>
            <a:r>
              <a:rPr kumimoji="1" lang="en-US" altLang="zh-CN" dirty="0"/>
              <a:t>0157</a:t>
            </a:r>
            <a:r>
              <a:rPr kumimoji="1" lang="zh-CN" altLang="en-US" dirty="0"/>
              <a:t> 时刻的 </a:t>
            </a:r>
            <a:r>
              <a:rPr kumimoji="1" lang="en-US" altLang="zh-CN" dirty="0" err="1"/>
              <a:t>RGB_front</a:t>
            </a:r>
            <a:r>
              <a:rPr kumimoji="1" lang="zh-CN" altLang="en-US" dirty="0"/>
              <a:t> 与 雷达</a:t>
            </a:r>
            <a:r>
              <a:rPr kumimoji="1" lang="en-US" altLang="zh-CN" dirty="0"/>
              <a:t>BEV</a:t>
            </a:r>
            <a:r>
              <a:rPr kumimoji="1" lang="zh-CN" altLang="en-US" dirty="0"/>
              <a:t>三通道图</a:t>
            </a:r>
            <a:endParaRPr kumimoji="1" lang="en-US" altLang="zh-CN" dirty="0"/>
          </a:p>
          <a:p>
            <a:r>
              <a:rPr kumimoji="1" lang="zh-CN" altLang="en-US" dirty="0"/>
              <a:t>请重点</a:t>
            </a:r>
            <a:r>
              <a:rPr kumimoji="1" lang="zh-CN" altLang="en-US" b="1" dirty="0"/>
              <a:t>关注 </a:t>
            </a:r>
            <a:r>
              <a:rPr kumimoji="1" lang="en-US" altLang="zh-CN" b="1" dirty="0"/>
              <a:t>Below</a:t>
            </a:r>
            <a:r>
              <a:rPr kumimoji="1" lang="zh-CN" altLang="en-US" b="1" dirty="0"/>
              <a:t> 和 </a:t>
            </a:r>
            <a:r>
              <a:rPr kumimoji="1" lang="en-US" altLang="zh-CN" b="1" dirty="0"/>
              <a:t>Above</a:t>
            </a:r>
            <a:r>
              <a:rPr kumimoji="1" lang="zh-CN" altLang="en-US" b="1" dirty="0"/>
              <a:t> 对于闯入行人的表现区别</a:t>
            </a:r>
            <a:r>
              <a:rPr kumimoji="1" lang="zh-CN" altLang="en-US" dirty="0"/>
              <a:t>。</a:t>
            </a:r>
            <a:endParaRPr kumimoji="1" lang="en-US" altLang="zh-CN" dirty="0"/>
          </a:p>
          <a:p>
            <a:r>
              <a:rPr kumimoji="1" lang="zh-CN" altLang="en-US" dirty="0"/>
              <a:t>第三个通道是前两个通道的简单堆叠。</a:t>
            </a:r>
            <a:endParaRPr kumimoji="1" lang="en-US" altLang="zh-CN" dirty="0"/>
          </a:p>
          <a:p>
            <a:r>
              <a:rPr kumimoji="1" lang="zh-CN" altLang="en-US" b="1" u="sng" dirty="0">
                <a:solidFill>
                  <a:srgbClr val="FF0000"/>
                </a:solidFill>
              </a:rPr>
              <a:t>这是雷达部分传入 </a:t>
            </a:r>
            <a:r>
              <a:rPr kumimoji="1" lang="en-US" altLang="zh-CN" b="1" u="sng" dirty="0">
                <a:solidFill>
                  <a:srgbClr val="FF0000"/>
                </a:solidFill>
              </a:rPr>
              <a:t>transformer</a:t>
            </a:r>
            <a:r>
              <a:rPr kumimoji="1" lang="zh-CN" altLang="en-US" b="1" u="sng" dirty="0">
                <a:solidFill>
                  <a:srgbClr val="FF0000"/>
                </a:solidFill>
              </a:rPr>
              <a:t> 的数据，所谓的三通道</a:t>
            </a:r>
            <a:r>
              <a:rPr kumimoji="1" lang="en-US" altLang="zh-CN" b="1" u="sng" dirty="0">
                <a:solidFill>
                  <a:srgbClr val="FF0000"/>
                </a:solidFill>
              </a:rPr>
              <a:t>BEV</a:t>
            </a:r>
            <a:r>
              <a:rPr kumimoji="1" lang="zh-CN" altLang="en-US" b="1" u="sng" dirty="0">
                <a:solidFill>
                  <a:srgbClr val="FF0000"/>
                </a:solidFill>
              </a:rPr>
              <a:t>就是</a:t>
            </a:r>
            <a:r>
              <a:rPr kumimoji="1" lang="en-US" altLang="zh-CN" b="1" u="sng" dirty="0">
                <a:solidFill>
                  <a:srgbClr val="FF0000"/>
                </a:solidFill>
              </a:rPr>
              <a:t>3</a:t>
            </a:r>
            <a:r>
              <a:rPr kumimoji="1" lang="zh-CN" altLang="en-US" b="1" u="sng" dirty="0">
                <a:solidFill>
                  <a:srgbClr val="FF0000"/>
                </a:solidFill>
              </a:rPr>
              <a:t>个直方图</a:t>
            </a:r>
            <a:endParaRPr kumimoji="1" lang="en-US" altLang="zh-CN" b="1" u="sng" dirty="0">
              <a:solidFill>
                <a:srgbClr val="FF0000"/>
              </a:solidFill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2E8A7D33-9875-7A42-E2F3-95ED4A3DCC57}"/>
              </a:ext>
            </a:extLst>
          </p:cNvPr>
          <p:cNvSpPr txBox="1"/>
          <p:nvPr/>
        </p:nvSpPr>
        <p:spPr>
          <a:xfrm>
            <a:off x="4284870" y="1438651"/>
            <a:ext cx="790713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可以注意到相对于</a:t>
            </a:r>
            <a:r>
              <a:rPr kumimoji="1" lang="en-US" altLang="zh-CN" dirty="0"/>
              <a:t>camara</a:t>
            </a:r>
            <a:r>
              <a:rPr kumimoji="1" lang="zh-CN" altLang="en-US" dirty="0"/>
              <a:t>，雷达可视化中的</a:t>
            </a:r>
            <a:r>
              <a:rPr kumimoji="1" lang="zh-CN" altLang="en-US" b="1" dirty="0"/>
              <a:t>左右是反过来的</a:t>
            </a:r>
            <a:r>
              <a:rPr kumimoji="1" lang="zh-CN" altLang="en-US" dirty="0"/>
              <a:t>，这是因为可视化的时候我自己进行了一些矩阵的调整操作，没有添加 </a:t>
            </a:r>
            <a:r>
              <a:rPr kumimoji="1" lang="en-US" altLang="zh-CN" dirty="0"/>
              <a:t>flip</a:t>
            </a:r>
            <a:r>
              <a:rPr kumimoji="1" lang="zh-CN" altLang="en-US" dirty="0"/>
              <a:t> 是为了让自己记住 </a:t>
            </a:r>
            <a:r>
              <a:rPr kumimoji="1" lang="en-US" altLang="zh-CN" b="1" dirty="0"/>
              <a:t>Y</a:t>
            </a:r>
            <a:r>
              <a:rPr kumimoji="1" lang="zh-CN" altLang="en-US" b="1" dirty="0"/>
              <a:t> 轴是经过了符号反转才得到这个可视化的</a:t>
            </a:r>
            <a:r>
              <a:rPr kumimoji="1" lang="zh-CN" altLang="en-US" dirty="0"/>
              <a:t>。</a:t>
            </a:r>
            <a:endParaRPr kumimoji="1" lang="en-US" altLang="zh-CN" dirty="0"/>
          </a:p>
          <a:p>
            <a:r>
              <a:rPr kumimoji="1" lang="zh-CN" altLang="en-US" dirty="0"/>
              <a:t>在后续研究过程中必须注意这个点，到底 </a:t>
            </a:r>
            <a:r>
              <a:rPr kumimoji="1" lang="en-US" altLang="zh-CN" dirty="0"/>
              <a:t>Y</a:t>
            </a:r>
            <a:r>
              <a:rPr kumimoji="1" lang="zh-CN" altLang="en-US" dirty="0"/>
              <a:t> 的负号是怎么回事。</a:t>
            </a:r>
            <a:endParaRPr kumimoji="1" lang="en-US" altLang="zh-CN" dirty="0"/>
          </a:p>
          <a:p>
            <a:r>
              <a:rPr kumimoji="1" lang="zh-CN" altLang="en-US" dirty="0"/>
              <a:t>视频是连续的图片按 </a:t>
            </a:r>
            <a:r>
              <a:rPr kumimoji="1" lang="en-US" altLang="zh-CN" dirty="0"/>
              <a:t>5</a:t>
            </a:r>
            <a:r>
              <a:rPr kumimoji="1" lang="zh-CN" altLang="en-US" dirty="0"/>
              <a:t>帧</a:t>
            </a:r>
            <a:r>
              <a:rPr kumimoji="1" lang="en-US" altLang="zh-CN" dirty="0"/>
              <a:t>/</a:t>
            </a:r>
            <a:r>
              <a:rPr kumimoji="1" lang="zh-CN" altLang="en-US" dirty="0"/>
              <a:t>秒 自行制作的。每</a:t>
            </a:r>
            <a:r>
              <a:rPr kumimoji="1" lang="en-US" altLang="zh-CN" dirty="0"/>
              <a:t>1</a:t>
            </a:r>
            <a:r>
              <a:rPr kumimoji="1" lang="zh-CN" altLang="en-US" dirty="0"/>
              <a:t>秒视频 </a:t>
            </a:r>
            <a:r>
              <a:rPr kumimoji="1" lang="en-US" altLang="zh-CN" dirty="0"/>
              <a:t>=</a:t>
            </a:r>
            <a:r>
              <a:rPr kumimoji="1" lang="zh-CN" altLang="en-US" dirty="0"/>
              <a:t> </a:t>
            </a:r>
            <a:r>
              <a:rPr kumimoji="1" lang="en-US" altLang="zh-CN" dirty="0"/>
              <a:t>2.5</a:t>
            </a:r>
            <a:r>
              <a:rPr kumimoji="1" lang="zh-CN" altLang="en-US" dirty="0"/>
              <a:t>秒现实世界时间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389616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8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02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5840DD-7FBC-8546-51E9-1881E42CA5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框 25">
            <a:extLst>
              <a:ext uri="{FF2B5EF4-FFF2-40B4-BE49-F238E27FC236}">
                <a16:creationId xmlns:a16="http://schemas.microsoft.com/office/drawing/2014/main" id="{D3817B78-3329-9D24-7C32-843918C579BC}"/>
              </a:ext>
            </a:extLst>
          </p:cNvPr>
          <p:cNvSpPr txBox="1"/>
          <p:nvPr/>
        </p:nvSpPr>
        <p:spPr>
          <a:xfrm>
            <a:off x="0" y="0"/>
            <a:ext cx="115804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262626"/>
                </a:solidFill>
                <a:latin typeface="-apple-system"/>
              </a:rPr>
              <a:t>二、到底是什么数据传入了 </a:t>
            </a:r>
            <a:r>
              <a:rPr lang="en-US" altLang="zh-CN" sz="2800" b="1" dirty="0">
                <a:solidFill>
                  <a:srgbClr val="262626"/>
                </a:solidFill>
                <a:latin typeface="-apple-system"/>
              </a:rPr>
              <a:t>Transformer</a:t>
            </a:r>
            <a:r>
              <a:rPr lang="zh-CN" altLang="en-US" sz="2800" b="1" dirty="0">
                <a:solidFill>
                  <a:srgbClr val="262626"/>
                </a:solidFill>
                <a:latin typeface="-apple-system"/>
              </a:rPr>
              <a:t> </a:t>
            </a:r>
            <a:r>
              <a:rPr lang="en-US" altLang="zh-CN" sz="2800" b="1" dirty="0">
                <a:solidFill>
                  <a:srgbClr val="262626"/>
                </a:solidFill>
                <a:latin typeface="-apple-system"/>
              </a:rPr>
              <a:t>–</a:t>
            </a:r>
            <a:r>
              <a:rPr lang="zh-CN" altLang="en-US" sz="2800" b="1" dirty="0">
                <a:solidFill>
                  <a:srgbClr val="262626"/>
                </a:solidFill>
                <a:latin typeface="-apple-system"/>
              </a:rPr>
              <a:t> </a:t>
            </a:r>
            <a:r>
              <a:rPr lang="en-US" altLang="zh-CN" sz="2800" b="1" dirty="0" err="1">
                <a:solidFill>
                  <a:srgbClr val="262626"/>
                </a:solidFill>
                <a:latin typeface="-apple-system"/>
              </a:rPr>
              <a:t>CarlaMVDetDataset</a:t>
            </a:r>
            <a:r>
              <a:rPr lang="zh-CN" altLang="en-US" sz="2800" b="1" dirty="0">
                <a:solidFill>
                  <a:srgbClr val="262626"/>
                </a:solidFill>
                <a:latin typeface="-apple-system"/>
              </a:rPr>
              <a:t> 返回的内容</a:t>
            </a:r>
            <a:endParaRPr lang="zh-CN" altLang="en-US" sz="2800" b="0" i="0" dirty="0">
              <a:solidFill>
                <a:srgbClr val="262626"/>
              </a:solidFill>
              <a:effectLst/>
              <a:latin typeface="-apple-system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400023F-CF3C-2952-7C1F-6251B11FEB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956" y="1602529"/>
            <a:ext cx="4947474" cy="3248479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4CC02FE9-804D-7D14-5C38-BB53307288C2}"/>
              </a:ext>
            </a:extLst>
          </p:cNvPr>
          <p:cNvSpPr txBox="1"/>
          <p:nvPr/>
        </p:nvSpPr>
        <p:spPr>
          <a:xfrm>
            <a:off x="98463" y="906845"/>
            <a:ext cx="61670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err="1"/>
              <a:t>CarlaMVdetDataset</a:t>
            </a:r>
            <a:r>
              <a:rPr kumimoji="1" lang="zh-CN" altLang="en-US" dirty="0"/>
              <a:t> 是该项目数据读取模块，是把 </a:t>
            </a:r>
            <a:r>
              <a:rPr kumimoji="1" lang="en-US" altLang="zh-CN" dirty="0"/>
              <a:t>raw</a:t>
            </a:r>
            <a:r>
              <a:rPr kumimoji="1" lang="zh-CN" altLang="en-US" dirty="0"/>
              <a:t> </a:t>
            </a:r>
            <a:r>
              <a:rPr kumimoji="1" lang="en-US" altLang="zh-CN" dirty="0"/>
              <a:t>data</a:t>
            </a:r>
            <a:r>
              <a:rPr kumimoji="1" lang="zh-CN" altLang="en-US" dirty="0"/>
              <a:t> 转化为项目</a:t>
            </a:r>
            <a:r>
              <a:rPr kumimoji="1" lang="zh-CN" altLang="en-US" b="1" dirty="0"/>
              <a:t>可用数据库</a:t>
            </a:r>
            <a:r>
              <a:rPr kumimoji="1" lang="zh-CN" altLang="en-US" dirty="0"/>
              <a:t>的核心代码。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72A0201-C64C-EFB2-2C05-E5C19D3825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2273" y="577945"/>
            <a:ext cx="5395771" cy="418414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41880828-525D-822F-96B1-C183D6D002AE}"/>
              </a:ext>
            </a:extLst>
          </p:cNvPr>
          <p:cNvSpPr txBox="1"/>
          <p:nvPr/>
        </p:nvSpPr>
        <p:spPr>
          <a:xfrm>
            <a:off x="7711175" y="4802254"/>
            <a:ext cx="3083282" cy="369332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上周采集的 </a:t>
            </a:r>
            <a:r>
              <a:rPr kumimoji="1" lang="en-US" altLang="zh-CN" dirty="0"/>
              <a:t>Carla</a:t>
            </a:r>
            <a:r>
              <a:rPr kumimoji="1" lang="zh-CN" altLang="en-US" dirty="0"/>
              <a:t> 标准流数据</a:t>
            </a:r>
            <a:endParaRPr kumimoji="1" lang="en-US" altLang="zh-CN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7DAD58D-F66E-B956-28F8-036F2985BCDD}"/>
              </a:ext>
            </a:extLst>
          </p:cNvPr>
          <p:cNvSpPr/>
          <p:nvPr/>
        </p:nvSpPr>
        <p:spPr>
          <a:xfrm>
            <a:off x="6522272" y="1387827"/>
            <a:ext cx="5395771" cy="724137"/>
          </a:xfrm>
          <a:prstGeom prst="rect">
            <a:avLst/>
          </a:prstGeom>
          <a:solidFill>
            <a:schemeClr val="bg2">
              <a:alpha val="79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bg1">
                    <a:lumMod val="50000"/>
                  </a:schemeClr>
                </a:solidFill>
              </a:rPr>
              <a:t>数据不使用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C3E6D4A-9A45-E14A-A841-FF9F410FDF87}"/>
              </a:ext>
            </a:extLst>
          </p:cNvPr>
          <p:cNvSpPr/>
          <p:nvPr/>
        </p:nvSpPr>
        <p:spPr>
          <a:xfrm>
            <a:off x="6522273" y="2453273"/>
            <a:ext cx="5461086" cy="642138"/>
          </a:xfrm>
          <a:prstGeom prst="rect">
            <a:avLst/>
          </a:prstGeom>
          <a:solidFill>
            <a:schemeClr val="bg2">
              <a:alpha val="79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bg1">
                    <a:lumMod val="50000"/>
                  </a:schemeClr>
                </a:solidFill>
              </a:rPr>
              <a:t>数据不使用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A062FFFE-0A46-61E1-5A3A-5C33A7419C0C}"/>
              </a:ext>
            </a:extLst>
          </p:cNvPr>
          <p:cNvSpPr/>
          <p:nvPr/>
        </p:nvSpPr>
        <p:spPr>
          <a:xfrm>
            <a:off x="6522273" y="4122275"/>
            <a:ext cx="5461086" cy="646331"/>
          </a:xfrm>
          <a:prstGeom prst="rect">
            <a:avLst/>
          </a:prstGeom>
          <a:solidFill>
            <a:schemeClr val="bg2">
              <a:alpha val="79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bg1">
                    <a:lumMod val="50000"/>
                  </a:schemeClr>
                </a:solidFill>
              </a:rPr>
              <a:t>数据不使用</a:t>
            </a:r>
          </a:p>
        </p:txBody>
      </p:sp>
      <p:sp>
        <p:nvSpPr>
          <p:cNvPr id="16" name="圆角矩形 15">
            <a:extLst>
              <a:ext uri="{FF2B5EF4-FFF2-40B4-BE49-F238E27FC236}">
                <a16:creationId xmlns:a16="http://schemas.microsoft.com/office/drawing/2014/main" id="{31B1F5B7-1FE0-E933-6D2D-60D07F8BC54E}"/>
              </a:ext>
            </a:extLst>
          </p:cNvPr>
          <p:cNvSpPr/>
          <p:nvPr/>
        </p:nvSpPr>
        <p:spPr>
          <a:xfrm>
            <a:off x="2473233" y="2366797"/>
            <a:ext cx="566057" cy="226423"/>
          </a:xfrm>
          <a:prstGeom prst="roundRect">
            <a:avLst/>
          </a:prstGeom>
          <a:noFill/>
          <a:ln w="57150">
            <a:solidFill>
              <a:srgbClr val="FF4B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85CE3AF1-112D-D7D7-4E0F-54ADE10082A5}"/>
              </a:ext>
            </a:extLst>
          </p:cNvPr>
          <p:cNvSpPr/>
          <p:nvPr/>
        </p:nvSpPr>
        <p:spPr>
          <a:xfrm>
            <a:off x="6522273" y="3789797"/>
            <a:ext cx="5461086" cy="192492"/>
          </a:xfrm>
          <a:prstGeom prst="rect">
            <a:avLst/>
          </a:prstGeom>
          <a:solidFill>
            <a:schemeClr val="bg2">
              <a:alpha val="79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100" dirty="0">
                <a:solidFill>
                  <a:schemeClr val="bg1">
                    <a:lumMod val="50000"/>
                  </a:schemeClr>
                </a:solidFill>
              </a:rPr>
              <a:t>数据不使用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9A3EC560-47C2-E8D3-DF26-2309398ED5E9}"/>
              </a:ext>
            </a:extLst>
          </p:cNvPr>
          <p:cNvSpPr txBox="1"/>
          <p:nvPr/>
        </p:nvSpPr>
        <p:spPr>
          <a:xfrm>
            <a:off x="0" y="4914179"/>
            <a:ext cx="61670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data</a:t>
            </a:r>
            <a:r>
              <a:rPr kumimoji="1" lang="en-US" altLang="zh-CN" dirty="0"/>
              <a:t>: </a:t>
            </a:r>
            <a:r>
              <a:rPr kumimoji="1" lang="zh-CN" altLang="en-US" dirty="0"/>
              <a:t>字典类，是</a:t>
            </a:r>
            <a:r>
              <a:rPr kumimoji="1" lang="zh-CN" altLang="en-US" b="1" dirty="0"/>
              <a:t>重排列</a:t>
            </a:r>
            <a:r>
              <a:rPr kumimoji="1" lang="zh-CN" altLang="en-US" dirty="0"/>
              <a:t>后的</a:t>
            </a:r>
            <a:r>
              <a:rPr kumimoji="1" lang="en-US" altLang="zh-CN" dirty="0">
                <a:solidFill>
                  <a:srgbClr val="FF0000"/>
                </a:solidFill>
              </a:rPr>
              <a:t>RGB</a:t>
            </a:r>
            <a:r>
              <a:rPr kumimoji="1" lang="zh-CN" altLang="en-US" dirty="0">
                <a:solidFill>
                  <a:srgbClr val="FF0000"/>
                </a:solidFill>
              </a:rPr>
              <a:t>前，左，右和 </a:t>
            </a:r>
            <a:r>
              <a:rPr kumimoji="1" lang="en-US" altLang="zh-CN" dirty="0">
                <a:solidFill>
                  <a:srgbClr val="FF0000"/>
                </a:solidFill>
              </a:rPr>
              <a:t>focus</a:t>
            </a:r>
            <a:r>
              <a:rPr kumimoji="1" lang="zh-CN" altLang="en-US" dirty="0">
                <a:solidFill>
                  <a:srgbClr val="FF0000"/>
                </a:solidFill>
              </a:rPr>
              <a:t> </a:t>
            </a:r>
            <a:r>
              <a:rPr kumimoji="1" lang="zh-CN" altLang="en-US" dirty="0"/>
              <a:t>信息，</a:t>
            </a:r>
            <a:endParaRPr kumimoji="1" lang="en-US" altLang="zh-CN" dirty="0"/>
          </a:p>
          <a:p>
            <a:r>
              <a:rPr kumimoji="1" lang="zh-CN" altLang="en-US" dirty="0"/>
              <a:t>以及刚刚</a:t>
            </a:r>
            <a:r>
              <a:rPr kumimoji="1" lang="zh-CN" altLang="en-US" dirty="0">
                <a:solidFill>
                  <a:srgbClr val="FF0000"/>
                </a:solidFill>
              </a:rPr>
              <a:t>处理过的 </a:t>
            </a:r>
            <a:r>
              <a:rPr kumimoji="1" lang="en-US" altLang="zh-CN" dirty="0">
                <a:solidFill>
                  <a:srgbClr val="FF0000"/>
                </a:solidFill>
              </a:rPr>
              <a:t>LiDAR</a:t>
            </a:r>
            <a:r>
              <a:rPr kumimoji="1" lang="zh-CN" altLang="en-US" dirty="0">
                <a:solidFill>
                  <a:srgbClr val="FF0000"/>
                </a:solidFill>
              </a:rPr>
              <a:t> </a:t>
            </a:r>
            <a:r>
              <a:rPr kumimoji="1" lang="zh-CN" altLang="en-US" dirty="0"/>
              <a:t>信息。</a:t>
            </a:r>
          </a:p>
        </p:txBody>
      </p:sp>
      <p:sp>
        <p:nvSpPr>
          <p:cNvPr id="21" name="圆角矩形 20">
            <a:extLst>
              <a:ext uri="{FF2B5EF4-FFF2-40B4-BE49-F238E27FC236}">
                <a16:creationId xmlns:a16="http://schemas.microsoft.com/office/drawing/2014/main" id="{6315C238-6413-BC22-22AA-1DCB46696106}"/>
              </a:ext>
            </a:extLst>
          </p:cNvPr>
          <p:cNvSpPr/>
          <p:nvPr/>
        </p:nvSpPr>
        <p:spPr>
          <a:xfrm>
            <a:off x="2041710" y="2656391"/>
            <a:ext cx="2164530" cy="1701383"/>
          </a:xfrm>
          <a:prstGeom prst="roundRect">
            <a:avLst>
              <a:gd name="adj" fmla="val 5289"/>
            </a:avLst>
          </a:prstGeom>
          <a:noFill/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DA1E5A27-3CE3-A122-8177-BEB48D65F9C2}"/>
              </a:ext>
            </a:extLst>
          </p:cNvPr>
          <p:cNvSpPr/>
          <p:nvPr/>
        </p:nvSpPr>
        <p:spPr>
          <a:xfrm>
            <a:off x="6418009" y="4013772"/>
            <a:ext cx="77898" cy="7927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D8985928-AF13-DCC5-BF36-80BEF22A4C66}"/>
              </a:ext>
            </a:extLst>
          </p:cNvPr>
          <p:cNvSpPr/>
          <p:nvPr/>
        </p:nvSpPr>
        <p:spPr>
          <a:xfrm>
            <a:off x="6418009" y="3656780"/>
            <a:ext cx="77898" cy="7927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19AE74EE-7034-9D5F-5C2A-A23D0AE9509A}"/>
              </a:ext>
            </a:extLst>
          </p:cNvPr>
          <p:cNvSpPr/>
          <p:nvPr/>
        </p:nvSpPr>
        <p:spPr>
          <a:xfrm>
            <a:off x="6418009" y="3478284"/>
            <a:ext cx="77898" cy="7927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544931B4-0246-E998-A9ED-FE61ECA28A1A}"/>
              </a:ext>
            </a:extLst>
          </p:cNvPr>
          <p:cNvSpPr/>
          <p:nvPr/>
        </p:nvSpPr>
        <p:spPr>
          <a:xfrm>
            <a:off x="6431252" y="3337351"/>
            <a:ext cx="45719" cy="4652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8" name="椭圆 37">
            <a:extLst>
              <a:ext uri="{FF2B5EF4-FFF2-40B4-BE49-F238E27FC236}">
                <a16:creationId xmlns:a16="http://schemas.microsoft.com/office/drawing/2014/main" id="{04690C13-1D78-E463-05BB-788FC72F11BB}"/>
              </a:ext>
            </a:extLst>
          </p:cNvPr>
          <p:cNvSpPr/>
          <p:nvPr/>
        </p:nvSpPr>
        <p:spPr>
          <a:xfrm>
            <a:off x="6428868" y="2335189"/>
            <a:ext cx="45719" cy="4652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0" name="椭圆 39">
            <a:extLst>
              <a:ext uri="{FF2B5EF4-FFF2-40B4-BE49-F238E27FC236}">
                <a16:creationId xmlns:a16="http://schemas.microsoft.com/office/drawing/2014/main" id="{8363297A-4248-4B95-3083-C5E3402815B1}"/>
              </a:ext>
            </a:extLst>
          </p:cNvPr>
          <p:cNvSpPr/>
          <p:nvPr/>
        </p:nvSpPr>
        <p:spPr>
          <a:xfrm>
            <a:off x="6428868" y="2160564"/>
            <a:ext cx="45719" cy="4652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8540333F-FF2A-9B61-D58C-761E91E7895D}"/>
              </a:ext>
            </a:extLst>
          </p:cNvPr>
          <p:cNvSpPr txBox="1"/>
          <p:nvPr/>
        </p:nvSpPr>
        <p:spPr>
          <a:xfrm>
            <a:off x="0" y="5598915"/>
            <a:ext cx="67015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剩余</a:t>
            </a:r>
            <a:r>
              <a:rPr kumimoji="1" lang="en-US" altLang="zh-CN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7</a:t>
            </a:r>
            <a:r>
              <a:rPr kumimoji="1" lang="zh-CN" alt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变量</a:t>
            </a:r>
            <a:r>
              <a:rPr kumimoji="1" lang="en-US" altLang="zh-CN" dirty="0"/>
              <a:t>:</a:t>
            </a:r>
            <a:r>
              <a:rPr kumimoji="1" lang="zh-CN" altLang="en-US" dirty="0"/>
              <a:t> 将 </a:t>
            </a:r>
            <a:r>
              <a:rPr kumimoji="1" lang="en-US" altLang="zh-CN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actors_data</a:t>
            </a:r>
            <a:r>
              <a:rPr kumimoji="1" lang="en-US" altLang="zh-CN" dirty="0"/>
              <a:t>, </a:t>
            </a:r>
            <a:r>
              <a:rPr kumimoji="1" lang="en-US" altLang="zh-CN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affordances</a:t>
            </a:r>
            <a:r>
              <a:rPr kumimoji="1" lang="en-US" altLang="zh-CN" dirty="0"/>
              <a:t> &amp; </a:t>
            </a:r>
            <a:r>
              <a:rPr kumimoji="1" lang="en-US" altLang="zh-CN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measurements</a:t>
            </a:r>
            <a:r>
              <a:rPr kumimoji="1" lang="en-US" altLang="zh-CN" dirty="0"/>
              <a:t> </a:t>
            </a:r>
            <a:r>
              <a:rPr kumimoji="1" lang="zh-CN" altLang="en-US" dirty="0"/>
              <a:t>三个文件夹</a:t>
            </a:r>
            <a:endParaRPr kumimoji="1" lang="en-US" altLang="zh-CN" dirty="0"/>
          </a:p>
          <a:p>
            <a:r>
              <a:rPr kumimoji="1" lang="zh-CN" altLang="en-US" dirty="0"/>
              <a:t>内信息进行处理后得到的信息。</a:t>
            </a:r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6B8B73EA-600F-C3FC-14FD-01BC75EEEA29}"/>
              </a:ext>
            </a:extLst>
          </p:cNvPr>
          <p:cNvSpPr/>
          <p:nvPr/>
        </p:nvSpPr>
        <p:spPr>
          <a:xfrm>
            <a:off x="6412783" y="3151058"/>
            <a:ext cx="77898" cy="7927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F0785E0-3071-BBBB-9BE8-F8A9324F3A3E}"/>
              </a:ext>
            </a:extLst>
          </p:cNvPr>
          <p:cNvSpPr txBox="1"/>
          <p:nvPr/>
        </p:nvSpPr>
        <p:spPr>
          <a:xfrm>
            <a:off x="18050" y="468596"/>
            <a:ext cx="1980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/>
              <a:t>0.</a:t>
            </a:r>
            <a:r>
              <a:rPr kumimoji="1" lang="zh-CN" altLang="en-US" sz="2000" b="1" dirty="0"/>
              <a:t> 数据构成概览</a:t>
            </a:r>
          </a:p>
        </p:txBody>
      </p:sp>
    </p:spTree>
    <p:extLst>
      <p:ext uri="{BB962C8B-B14F-4D97-AF65-F5344CB8AC3E}">
        <p14:creationId xmlns:p14="http://schemas.microsoft.com/office/powerpoint/2010/main" val="3575664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自定义 2">
      <a:majorFont>
        <a:latin typeface="Times New Roman"/>
        <a:ea typeface="微软雅黑"/>
        <a:cs typeface=""/>
      </a:majorFont>
      <a:minorFont>
        <a:latin typeface="Times New Roman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10235</TotalTime>
  <Words>5274</Words>
  <Application>Microsoft Macintosh PowerPoint</Application>
  <PresentationFormat>宽屏</PresentationFormat>
  <Paragraphs>606</Paragraphs>
  <Slides>27</Slides>
  <Notes>25</Notes>
  <HiddenSlides>0</HiddenSlides>
  <MMClips>5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35" baseType="lpstr">
      <vt:lpstr>-apple-system</vt:lpstr>
      <vt:lpstr>等线</vt:lpstr>
      <vt:lpstr>FangSong</vt:lpstr>
      <vt:lpstr>Arial</vt:lpstr>
      <vt:lpstr>Cambria Math</vt:lpstr>
      <vt:lpstr>Menlo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施钧舰</dc:creator>
  <cp:lastModifiedBy>- Meracle</cp:lastModifiedBy>
  <cp:revision>42</cp:revision>
  <dcterms:created xsi:type="dcterms:W3CDTF">2025-04-23T06:35:53Z</dcterms:created>
  <dcterms:modified xsi:type="dcterms:W3CDTF">2025-06-21T03:24:15Z</dcterms:modified>
</cp:coreProperties>
</file>